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82" r:id="rId45"/>
    <p:sldId id="299" r:id="rId46"/>
    <p:sldId id="300" r:id="rId47"/>
    <p:sldId id="301" r:id="rId48"/>
    <p:sldId id="302" r:id="rId49"/>
    <p:sldId id="303" r:id="rId50"/>
    <p:sldId id="304" r:id="rId51"/>
    <p:sldId id="305" r:id="rId52"/>
    <p:sldId id="306" r:id="rId53"/>
    <p:sldId id="308" r:id="rId54"/>
    <p:sldId id="309" r:id="rId55"/>
    <p:sldId id="310" r:id="rId56"/>
    <p:sldId id="311" r:id="rId57"/>
    <p:sldId id="381" r:id="rId58"/>
    <p:sldId id="317" r:id="rId59"/>
    <p:sldId id="312" r:id="rId60"/>
    <p:sldId id="313" r:id="rId61"/>
    <p:sldId id="314" r:id="rId62"/>
    <p:sldId id="315" r:id="rId63"/>
    <p:sldId id="31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151" d="100"/>
          <a:sy n="151" d="100"/>
        </p:scale>
        <p:origin x="-1976"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04:55:10.073"/>
    </inkml:context>
    <inkml:brush xml:id="br0">
      <inkml:brushProperty name="width" value="0.035" units="cm"/>
      <inkml:brushProperty name="height" value="0.035" units="cm"/>
      <inkml:brushProperty name="color" value="#E71224"/>
    </inkml:brush>
  </inkml:definitions>
  <inkml:trace contextRef="#ctx0" brushRef="#br0">1918 299 24575,'-21'49'0,"0"0"0,-3-3 0,-3 12 0,0-2 0,1-17 0,5-6 0,4-5 0,0-2 0,3-6 0,-1-1 0,1 1 0,0-2 0,1 0 0,2-2 0,-1 1 0,2 3 0,-3 4 0,-1 6 0,-1 0 0,-1 1 0,1-3 0,1-4 0,2-2 0,-1-4 0,-1-1 0,0-2 0,-2-1 0,1 0 0,-1-3 0,-1 1 0,-1 0 0,-2 0 0,-3 2 0,1 1 0,-3 1 0,2 0 0,-1 0 0,0 1 0,1 1 0,-2 0 0,-1 1 0,1 2 0,-2-3 0,1 3 0,1 2 0,-3-2 0,1 0 0,0-2 0,1-3 0,1 0 0,1 1 0,-1-1 0,-1 0 0,-3 1 0,-3 0 0,-2 0 0,1-1 0,1-1 0,1-2 0,1-3 0,-2-3 0,0 0 0,-1 0 0,-2 0 0,3-2 0,0 1 0,2 1 0,0 1 0,1 1 0,2 1 0,3 1 0,2 2 0,3 0 0,1 1 0,0 2 0,1-1 0,2 1 0,-3 3 0,-1 4 0,-1 2 0,-1 5 0,1-2 0,1 2 0,3-1 0,3 4 0,2 1 0,2 4 0,2 6 0,3 4 0,2 8 0,2 6 0,0 2 0,0 1 0,0-2 0,0-3 0,0-3 0,0-4 0,0-7 0,0-2 0,1-7 0,3-2 0,2-3 0,4-4 0,0-1 0,0-2 0,0 1 0,-2 0 0,-1 1 0,0-1 0,-1 1 0,-2 0 0,0 2 0,1 0 0,1 1 0,3 1 0,0-1 0,2 1 0,2-1 0,0-2 0,0-1 0,1-2 0,0-1 0,0-3 0,-2 0 0,-2-1 0,-1-2 0,0-1 0,1-2 0,2-1 0,2-4 0,3-3 0,4-2 0,5 1 0,2 1 0,2 1 0,2 0 0,0 0 0,2 0 0,-1 1 0,-2-3 0,2-2 0,3-2 0,6-2 0,4 0 0,1 0 0,-3 0 0,-7 0 0,-4 0 0,-6 0 0,-2 0 0,0 0 0,0 2 0,-1 0 0,1 0 0,0-1 0,1-1 0,2 0 0,3 0 0,1 0 0,2 0 0,1 0 0,1 0 0,4 0 0,0 0 0,1 0 0,-2 0 0,-2 0 0,0 0 0,-1 0 0,-1-1 0,1-1 0,4-3 0,5 1 0,5-1 0,5 0 0,1 2 0,1-1 0,0 1 0,-3 1 0,-3-1 0,-4 1 0,-6-1 0,-2-1 0,-4 1 0,2 1 0,2 0 0,2 2 0,1 0 0,0 0 0,1 0 0,2 0 0,3 0 0,2 0 0,-1 0 0,-2 1 0,-3 4 0,-3 1 0,-1 3 0,0-2 0,-5-1 0,0-1 0,-4 0 0,-1-1 0,2-3 0,0 1 0,1 0 0,-1 1 0,0-1 0,-2-2 0,0 0 0,-1 0 0,-2 0 0,3 0 0,-1 0 0,2 0 0,0 0 0,1 0 0,0 0 0,0 0 0,0 0 0,-2 0 0,1 0 0,1 0 0,0-1 0,5-2 0,1-3 0,3-3 0,3-3 0,-1-1 0,0 0 0,-2 0 0,-4 0 0,-7 0 0,-8-1 0,-4 2 0,-2 0 0,-1 1 0,0-1 0,-2-2 0,-3-4 0,-4 0 0,0-2 0,0-2 0,1 0 0,1-3 0,0-2 0,0-1 0,-1-1 0,-1-3 0,-1 1 0,-1 0 0,0 3 0,-2 2 0,-2-1 0,0 0 0,0 0 0,0 0 0,0 2 0,0-2 0,0-1 0,0-1 0,1 0 0,4 2 0,4 1 0,5 4 0,1-2 0,5 0 0,3-4 0,4-2 0,5 2 0,4 0 0,4 3 0,6 1 0,4 1 0,0 2 0,0 3 0,-4 3 0,-3 3 0,-4 5 0,-4 2 0,-5 3 0,-3 2 0,-2 0 0,0 0 0,0 0 0,2 0 0,1-1 0,2-2 0,4-3 0,3-3 0,5 0 0,6-3 0,3-2 0,3-3 0,3 1 0,-3 0 0,-4 2 0,-6 1 0,-8 0 0,-8 2 0,-7-1 0,-4 1 0,-1-1 0,-2-2 0,-1 0 0,-1-3 0,-2-2 0,0-1 0,0-3 0,2-1 0,-1-1 0,0-1 0,-3 0 0,-2 0 0,-2 1 0,-3-1 0,0 0 0,-1-4 0,0-2 0,0-2 0,0 2 0,0 0 0,0 1 0,0 0 0,0 1 0,0 2 0,0 1 0,0 0 0,0-1 0,0 1 0,0-1 0,0 2 0,0-2 0,0-2 0,0-2 0,0 1 0,2-1 0,0 0 0,0 2 0,0-2 0,-2 2 0,0 0 0,0 0 0,0 1 0,0 0 0,0 1 0,0-1 0,0 0 0,0-2 0,0-1 0,0 0 0,-2-1 0,0 1 0,-2 0 0,-1 0 0,3-2 0,0 3 0,-1 2 0,-1 3 0,-2 2 0,0 2 0,-2 1 0,-2 4 0,-1 0 0,-2 2 0,-1-1 0,-2 1 0,-2-2 0,-2-1 0,-3 0 0,-2-3 0,-6-3 0,-7-2 0,-8-5 0,-7-3 0,-3-1 0,-1-3 0,1 0 0,-1 2 0,3 4 0,2 4 0,5 3 0,5 3 0,3 3 0,4 2 0,2 2 0,1 2 0,0 2 0,0 0 0,-3 4 0,-4 1 0,-5 2 0,-9 1 0,-8 1 0,-5 2 0,-6 0 0,-8 0 0,-3 0 0,-3 0 0,1 0 0,2 0 0,4 5 0,6 2 0,7 3 0,8-1 0,5-2 0,6-1 0,3-2 0,5 1 0,1 1 0,-1-2 0,2 1 0,-3-2 0,-2 2 0,0 1 0,0 0 0,2 1 0,1-1 0,0 2 0,1-2 0,0 0 0,1 0 0,-3 1 0,-2-1 0,-2-2 0,-3 1 0,-2-3 0,1 1 0,3-1 0,4-2 0,2 0 0,4 0 0,0 0 0,4 0 0,3 1 0,1 1 0,1 2 0,-1 2 0,-1 0 0,-2 0 0,1-2 0,0 0 0,3 0 0,4 0 0,2 1 0,1-1 0,1 0 0,0 0 0,2-2 0,2 1 0,1-1 0,-1 2 0,1 0 0,-1-2 0,0 1 0,1-1 0,1 2 0,0 0 0,0 0 0,2 1 0,-2 0 0,3 1 0,1-1 0,0 0 0,3-1 0,-1 0 0,2 2 0,0 0 0,-1 0 0,3 2 0,0-2 0,2 2 0,0 0 0,0 1 0,0-4 0,0-1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6D3E-E477-3F12-C1DC-BA2522E882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618E66F-786F-A8C0-3DE3-26D1E210D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84DF832-DA60-CCAE-3035-4D681EBD7CA1}"/>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5" name="Footer Placeholder 4">
            <a:extLst>
              <a:ext uri="{FF2B5EF4-FFF2-40B4-BE49-F238E27FC236}">
                <a16:creationId xmlns:a16="http://schemas.microsoft.com/office/drawing/2014/main" id="{E50C3787-E838-256B-63BF-1629165B9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6B8DC-AF49-35F0-7B15-6B511E6CE8BD}"/>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426052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6432-D6BB-8F6C-5925-EDD1E2FBDB8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5C25CD-0682-2AA1-8A8C-50EC89416B5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9182DD-0457-D9AF-CD48-EC5B6B2A8841}"/>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5" name="Footer Placeholder 4">
            <a:extLst>
              <a:ext uri="{FF2B5EF4-FFF2-40B4-BE49-F238E27FC236}">
                <a16:creationId xmlns:a16="http://schemas.microsoft.com/office/drawing/2014/main" id="{0233B749-BC19-37E0-22EE-5951500FF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3694F-609B-9387-B8F7-2BBC15975E15}"/>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47629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5AF2C-2378-CFBD-A93E-3734A946D3C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616048-5C5C-19A4-B8C0-85FF1F76763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093C5B-5538-7A24-F695-17495965794E}"/>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5" name="Footer Placeholder 4">
            <a:extLst>
              <a:ext uri="{FF2B5EF4-FFF2-40B4-BE49-F238E27FC236}">
                <a16:creationId xmlns:a16="http://schemas.microsoft.com/office/drawing/2014/main" id="{CFC41581-162D-C820-800C-277F80A6D8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F7020-9F8E-511B-3FC2-0DC3CEB08C01}"/>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31636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3DE9-8B9E-D984-C218-2C61D10113A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7D167-8F2F-6391-CE83-2E6C4E1E98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5E4125-232F-B0F2-759E-851D8C1E8296}"/>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5" name="Footer Placeholder 4">
            <a:extLst>
              <a:ext uri="{FF2B5EF4-FFF2-40B4-BE49-F238E27FC236}">
                <a16:creationId xmlns:a16="http://schemas.microsoft.com/office/drawing/2014/main" id="{FD2F3ABE-ADC1-E313-84CD-E76973CF42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2812C-D2EA-55C5-3A7C-C8D2C8C12B1F}"/>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797076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79D2-B891-012B-0E57-71E52FAEC5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388D548-3E00-1F36-6245-C98F91D279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63197A-BFE4-8002-0776-8F3E6D3810DA}"/>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5" name="Footer Placeholder 4">
            <a:extLst>
              <a:ext uri="{FF2B5EF4-FFF2-40B4-BE49-F238E27FC236}">
                <a16:creationId xmlns:a16="http://schemas.microsoft.com/office/drawing/2014/main" id="{FFE00675-C3FA-8E0C-2A11-424D1564B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57336-96DD-52A4-CD56-7131DEA4B5EC}"/>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65585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4AAC-C6EB-3FC0-4354-235A05FBF5C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8350FB-BD92-7274-01BF-0C98EBE10F0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09E7666-C6E3-11AE-9AE4-787F0FF412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800B5FB-3A1E-F633-929F-9BFFCC6E4C30}"/>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6" name="Footer Placeholder 5">
            <a:extLst>
              <a:ext uri="{FF2B5EF4-FFF2-40B4-BE49-F238E27FC236}">
                <a16:creationId xmlns:a16="http://schemas.microsoft.com/office/drawing/2014/main" id="{52DA4F33-B836-10AD-FAFF-36849C4AF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DE760-F9D3-DD70-1799-8B995D4AABDD}"/>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247962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6FC6-ABC3-4BC8-6632-5DF4DB8F750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981EBB-9299-C710-84DC-F35DE7BE00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3AB623-67BA-C273-4738-41667C7359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2DBAE8F-7CBA-AE59-BEF6-6157B3F197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F492A6-EBE2-2BE3-A07B-A5C83FF0279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6A67434-43EA-33D8-F353-3FEFD6D22304}"/>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8" name="Footer Placeholder 7">
            <a:extLst>
              <a:ext uri="{FF2B5EF4-FFF2-40B4-BE49-F238E27FC236}">
                <a16:creationId xmlns:a16="http://schemas.microsoft.com/office/drawing/2014/main" id="{AB99F6B6-FA91-C90D-E1D8-D069D5243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3601E1-08BB-51FD-1075-0DC74D69A1C9}"/>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320036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688DE-0109-E65A-0859-8166CAC2BEA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08859F3-349F-AEAD-9B0A-17562CA00E51}"/>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4" name="Footer Placeholder 3">
            <a:extLst>
              <a:ext uri="{FF2B5EF4-FFF2-40B4-BE49-F238E27FC236}">
                <a16:creationId xmlns:a16="http://schemas.microsoft.com/office/drawing/2014/main" id="{49A4606B-8CE8-4EEB-11D6-FB05773165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1B9335-F4E7-E727-DF3B-CBE6EEAA0137}"/>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409611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D2CD3B-8C4C-6D2C-6084-68FA8DCB20ED}"/>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3" name="Footer Placeholder 2">
            <a:extLst>
              <a:ext uri="{FF2B5EF4-FFF2-40B4-BE49-F238E27FC236}">
                <a16:creationId xmlns:a16="http://schemas.microsoft.com/office/drawing/2014/main" id="{B5FBC225-C820-3EB3-E932-E16AF9630D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BDE9C3-1AA4-8B36-74EC-11274968DD36}"/>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230363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9516-6153-4726-BA89-BB65001CB92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8CDD68-FDC8-E67A-8105-CB830989F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F30F147-49DA-212F-CC07-87B868B538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D02646-F68A-3BDA-3234-94E5EE5EE6FB}"/>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6" name="Footer Placeholder 5">
            <a:extLst>
              <a:ext uri="{FF2B5EF4-FFF2-40B4-BE49-F238E27FC236}">
                <a16:creationId xmlns:a16="http://schemas.microsoft.com/office/drawing/2014/main" id="{119DF5DA-0C94-EC10-74F5-89F4189A1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B9C97-4BC7-CD23-B8CC-504AB6ED8007}"/>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3932143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09FB-E6EC-EE4D-A73A-7DD698E96D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72CE31-CAE7-1CE9-F300-9BABB9CBE7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27B5E7-CAEF-3B4A-4AC9-7CCC6B68E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353F3A-0E13-319F-20AF-0736FD15E57C}"/>
              </a:ext>
            </a:extLst>
          </p:cNvPr>
          <p:cNvSpPr>
            <a:spLocks noGrp="1"/>
          </p:cNvSpPr>
          <p:nvPr>
            <p:ph type="dt" sz="half" idx="10"/>
          </p:nvPr>
        </p:nvSpPr>
        <p:spPr/>
        <p:txBody>
          <a:bodyPr/>
          <a:lstStyle/>
          <a:p>
            <a:fld id="{6B2C531A-7FB5-3346-AFB0-068283DB5A38}" type="datetimeFigureOut">
              <a:rPr lang="en-US" smtClean="0"/>
              <a:t>4/24/24</a:t>
            </a:fld>
            <a:endParaRPr lang="en-US"/>
          </a:p>
        </p:txBody>
      </p:sp>
      <p:sp>
        <p:nvSpPr>
          <p:cNvPr id="6" name="Footer Placeholder 5">
            <a:extLst>
              <a:ext uri="{FF2B5EF4-FFF2-40B4-BE49-F238E27FC236}">
                <a16:creationId xmlns:a16="http://schemas.microsoft.com/office/drawing/2014/main" id="{F1D60C91-C771-2994-837F-DC3720E97F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D93E59-0E06-C94E-0FC2-C9E147DDF76F}"/>
              </a:ext>
            </a:extLst>
          </p:cNvPr>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354086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D86346-2BB4-89B3-EBD2-627EF982D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DF959C-AF4F-425C-FAEF-668C260A04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05AB26-5C95-955D-BC51-3946B0CB0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2C531A-7FB5-3346-AFB0-068283DB5A38}" type="datetimeFigureOut">
              <a:rPr lang="en-US" smtClean="0"/>
              <a:t>4/24/24</a:t>
            </a:fld>
            <a:endParaRPr lang="en-US"/>
          </a:p>
        </p:txBody>
      </p:sp>
      <p:sp>
        <p:nvSpPr>
          <p:cNvPr id="5" name="Footer Placeholder 4">
            <a:extLst>
              <a:ext uri="{FF2B5EF4-FFF2-40B4-BE49-F238E27FC236}">
                <a16:creationId xmlns:a16="http://schemas.microsoft.com/office/drawing/2014/main" id="{E44CF78D-5217-98F6-CB33-2A316FB709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826DD-B338-46F9-B09C-766DB8571F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204253-D064-7140-B971-4233813D2875}" type="slidenum">
              <a:rPr lang="en-US" smtClean="0"/>
              <a:t>‹#›</a:t>
            </a:fld>
            <a:endParaRPr lang="en-US"/>
          </a:p>
        </p:txBody>
      </p:sp>
    </p:spTree>
    <p:extLst>
      <p:ext uri="{BB962C8B-B14F-4D97-AF65-F5344CB8AC3E}">
        <p14:creationId xmlns:p14="http://schemas.microsoft.com/office/powerpoint/2010/main" val="32840992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ieeexplore.ieee.org/document/10044670"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658F56-0978-4E8E-AD7B-A3A6E6A51360}"/>
              </a:ext>
            </a:extLst>
          </p:cNvPr>
          <p:cNvSpPr txBox="1"/>
          <p:nvPr/>
        </p:nvSpPr>
        <p:spPr>
          <a:xfrm flipH="1">
            <a:off x="2213810" y="0"/>
            <a:ext cx="7764380" cy="1200329"/>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ADICHUNCHANAGIRI INSTITUTE OF TECHNOLOGY, CHIKMAGALUR</a:t>
            </a:r>
          </a:p>
          <a:p>
            <a:endParaRPr lang="en-IN" sz="2400" dirty="0"/>
          </a:p>
        </p:txBody>
      </p:sp>
      <p:sp>
        <p:nvSpPr>
          <p:cNvPr id="5" name="TextBox 4">
            <a:extLst>
              <a:ext uri="{FF2B5EF4-FFF2-40B4-BE49-F238E27FC236}">
                <a16:creationId xmlns:a16="http://schemas.microsoft.com/office/drawing/2014/main" id="{6E03A464-45CD-4069-B8CE-678C6F6E59E3}"/>
              </a:ext>
            </a:extLst>
          </p:cNvPr>
          <p:cNvSpPr txBox="1"/>
          <p:nvPr/>
        </p:nvSpPr>
        <p:spPr>
          <a:xfrm>
            <a:off x="2174971" y="799206"/>
            <a:ext cx="7764380" cy="400110"/>
          </a:xfrm>
          <a:prstGeom prst="rect">
            <a:avLst/>
          </a:prstGeom>
          <a:noFill/>
        </p:spPr>
        <p:txBody>
          <a:bodyPr wrap="square" rtlCol="0">
            <a:spAutoFit/>
          </a:bodyPr>
          <a:lstStyle/>
          <a:p>
            <a:pPr algn="ctr"/>
            <a:r>
              <a:rPr lang="en-US" sz="2000" b="1" dirty="0">
                <a:solidFill>
                  <a:schemeClr val="accent2">
                    <a:lumMod val="50000"/>
                  </a:schemeClr>
                </a:solidFill>
                <a:latin typeface="Times New Roman" pitchFamily="18" charset="0"/>
                <a:cs typeface="Times New Roman" pitchFamily="18" charset="0"/>
              </a:rPr>
              <a:t>DEPARTMENT OF COMPUTER SCIENCE &amp; ENGINEERING </a:t>
            </a:r>
          </a:p>
        </p:txBody>
      </p:sp>
      <p:sp>
        <p:nvSpPr>
          <p:cNvPr id="6" name="TextBox 5">
            <a:extLst>
              <a:ext uri="{FF2B5EF4-FFF2-40B4-BE49-F238E27FC236}">
                <a16:creationId xmlns:a16="http://schemas.microsoft.com/office/drawing/2014/main" id="{7625A3BB-8D0D-4248-A53B-6AB0B7035AC7}"/>
              </a:ext>
            </a:extLst>
          </p:cNvPr>
          <p:cNvSpPr txBox="1"/>
          <p:nvPr/>
        </p:nvSpPr>
        <p:spPr>
          <a:xfrm>
            <a:off x="2413855" y="1154624"/>
            <a:ext cx="6906126" cy="923330"/>
          </a:xfrm>
          <a:prstGeom prst="rect">
            <a:avLst/>
          </a:prstGeom>
          <a:noFill/>
        </p:spPr>
        <p:txBody>
          <a:bodyPr wrap="square" rtlCol="0">
            <a:spAutoFit/>
          </a:bodyPr>
          <a:lstStyle/>
          <a:p>
            <a:pPr algn="ctr"/>
            <a:r>
              <a:rPr lang="en-US" b="1" dirty="0">
                <a:latin typeface="Times New Roman" pitchFamily="18" charset="0"/>
                <a:cs typeface="Times New Roman" pitchFamily="18" charset="0"/>
              </a:rPr>
              <a:t>PROJECT PHASE-2 PROGRESS SEMINAR (BOARD WORK PRESENTATION)</a:t>
            </a:r>
          </a:p>
          <a:p>
            <a:pPr algn="ctr"/>
            <a:r>
              <a:rPr lang="en-US" b="1" dirty="0">
                <a:latin typeface="Times New Roman" pitchFamily="18" charset="0"/>
                <a:cs typeface="Times New Roman" pitchFamily="18" charset="0"/>
              </a:rPr>
              <a:t>  ON</a:t>
            </a:r>
          </a:p>
        </p:txBody>
      </p:sp>
      <p:sp>
        <p:nvSpPr>
          <p:cNvPr id="7" name="TextBox 6">
            <a:extLst>
              <a:ext uri="{FF2B5EF4-FFF2-40B4-BE49-F238E27FC236}">
                <a16:creationId xmlns:a16="http://schemas.microsoft.com/office/drawing/2014/main" id="{C6FE4CCA-AF98-43EF-ACBE-241905515964}"/>
              </a:ext>
            </a:extLst>
          </p:cNvPr>
          <p:cNvSpPr txBox="1"/>
          <p:nvPr/>
        </p:nvSpPr>
        <p:spPr>
          <a:xfrm flipH="1">
            <a:off x="433137" y="1874029"/>
            <a:ext cx="11325726" cy="1200329"/>
          </a:xfrm>
          <a:prstGeom prst="rect">
            <a:avLst/>
          </a:prstGeom>
          <a:noFill/>
        </p:spPr>
        <p:txBody>
          <a:bodyPr wrap="square" rtlCol="0">
            <a:spAutoFit/>
          </a:bodyPr>
          <a:lstStyle/>
          <a:p>
            <a:pPr algn="ctr"/>
            <a:r>
              <a:rPr lang="en-US" sz="3600" b="1" dirty="0">
                <a:solidFill>
                  <a:schemeClr val="accent2">
                    <a:lumMod val="50000"/>
                  </a:schemeClr>
                </a:solidFill>
                <a:latin typeface="Palatino Linotype" panose="02040502050505030304" pitchFamily="18" charset="0"/>
                <a:ea typeface="Microsoft Himalaya" panose="01010100010101010101" pitchFamily="2" charset="0"/>
                <a:cs typeface="Microsoft Himalaya" panose="01010100010101010101" pitchFamily="2" charset="0"/>
              </a:rPr>
              <a:t>Printed Circuit Board Defect Detection</a:t>
            </a:r>
          </a:p>
          <a:p>
            <a:pPr algn="ctr"/>
            <a:r>
              <a:rPr lang="en-US" sz="3600" b="1" dirty="0">
                <a:solidFill>
                  <a:schemeClr val="accent2">
                    <a:lumMod val="50000"/>
                  </a:schemeClr>
                </a:solidFill>
                <a:latin typeface="Palatino Linotype" panose="02040502050505030304" pitchFamily="18" charset="0"/>
                <a:ea typeface="Microsoft Himalaya" panose="01010100010101010101" pitchFamily="2" charset="0"/>
                <a:cs typeface="Microsoft Himalaya" panose="01010100010101010101" pitchFamily="2" charset="0"/>
              </a:rPr>
              <a:t> using CNN </a:t>
            </a:r>
          </a:p>
        </p:txBody>
      </p:sp>
      <p:sp>
        <p:nvSpPr>
          <p:cNvPr id="9" name="TextBox 8">
            <a:extLst>
              <a:ext uri="{FF2B5EF4-FFF2-40B4-BE49-F238E27FC236}">
                <a16:creationId xmlns:a16="http://schemas.microsoft.com/office/drawing/2014/main" id="{C8E699BC-701B-4F37-89A6-887FBD4F09ED}"/>
              </a:ext>
            </a:extLst>
          </p:cNvPr>
          <p:cNvSpPr txBox="1"/>
          <p:nvPr/>
        </p:nvSpPr>
        <p:spPr>
          <a:xfrm>
            <a:off x="4782616" y="3092765"/>
            <a:ext cx="2549090"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Under the Guidance of </a:t>
            </a:r>
          </a:p>
        </p:txBody>
      </p:sp>
      <p:sp>
        <p:nvSpPr>
          <p:cNvPr id="14" name="TextBox 13">
            <a:extLst>
              <a:ext uri="{FF2B5EF4-FFF2-40B4-BE49-F238E27FC236}">
                <a16:creationId xmlns:a16="http://schemas.microsoft.com/office/drawing/2014/main" id="{3F055916-FF39-434C-9732-B9AD1955E0DE}"/>
              </a:ext>
            </a:extLst>
          </p:cNvPr>
          <p:cNvSpPr txBox="1"/>
          <p:nvPr/>
        </p:nvSpPr>
        <p:spPr>
          <a:xfrm>
            <a:off x="3048000" y="3600360"/>
            <a:ext cx="6096000" cy="1233736"/>
          </a:xfrm>
          <a:prstGeom prst="rect">
            <a:avLst/>
          </a:prstGeom>
          <a:noFill/>
        </p:spPr>
        <p:txBody>
          <a:bodyPr wrap="square">
            <a:spAutoFit/>
          </a:bodyPr>
          <a:lstStyle/>
          <a:p>
            <a:pPr marL="6350" marR="198755" indent="-6350" algn="ctr">
              <a:lnSpc>
                <a:spcPct val="107000"/>
              </a:lnSpc>
              <a:spcAft>
                <a:spcPts val="825"/>
              </a:spcAft>
            </a:pPr>
            <a:r>
              <a:rPr lang="en-IN" sz="2800" b="1"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IN" sz="2800" b="1" dirty="0">
                <a:solidFill>
                  <a:schemeClr val="tx1">
                    <a:lumMod val="95000"/>
                    <a:lumOff val="5000"/>
                  </a:schemeClr>
                </a:solidFill>
                <a:latin typeface="Cambria" pitchFamily="18" charset="0"/>
                <a:ea typeface="Cambria" pitchFamily="18" charset="0"/>
              </a:rPr>
              <a:t>M</a:t>
            </a:r>
            <a:r>
              <a:rPr lang="en-IN" sz="2800" b="1" dirty="0">
                <a:solidFill>
                  <a:schemeClr val="tx1">
                    <a:lumMod val="95000"/>
                    <a:lumOff val="5000"/>
                  </a:schemeClr>
                </a:solidFill>
                <a:effectLst/>
                <a:latin typeface="Cambria" pitchFamily="18" charset="0"/>
                <a:ea typeface="Cambria" pitchFamily="18" charset="0"/>
              </a:rPr>
              <a:t>r. CHANDRA NAIK G </a:t>
            </a:r>
            <a:r>
              <a:rPr lang="en-IN" sz="1200" b="1" dirty="0">
                <a:solidFill>
                  <a:schemeClr val="tx1">
                    <a:lumMod val="95000"/>
                    <a:lumOff val="5000"/>
                  </a:schemeClr>
                </a:solidFill>
                <a:effectLst/>
                <a:latin typeface="Times New Roman" panose="02020603050405020304" pitchFamily="18" charset="0"/>
                <a:ea typeface="Cambria" pitchFamily="18" charset="0"/>
                <a:cs typeface="Times New Roman" panose="02020603050405020304" pitchFamily="18" charset="0"/>
              </a:rPr>
              <a:t>B</a:t>
            </a:r>
            <a:r>
              <a:rPr lang="en-IN" sz="1200" b="1" dirty="0">
                <a:effectLst/>
                <a:latin typeface="Times New Roman" panose="02020603050405020304" pitchFamily="18" charset="0"/>
                <a:ea typeface="Cambria" pitchFamily="18" charset="0"/>
                <a:cs typeface="Times New Roman" panose="02020603050405020304" pitchFamily="18" charset="0"/>
              </a:rPr>
              <a:t>.E., </a:t>
            </a:r>
            <a:r>
              <a:rPr lang="en-IN" sz="1200" b="1" dirty="0" err="1">
                <a:effectLst/>
                <a:latin typeface="Times New Roman" panose="02020603050405020304" pitchFamily="18" charset="0"/>
                <a:ea typeface="Cambria" pitchFamily="18" charset="0"/>
                <a:cs typeface="Times New Roman" panose="02020603050405020304" pitchFamily="18" charset="0"/>
              </a:rPr>
              <a:t>M.Tech</a:t>
            </a:r>
            <a:r>
              <a:rPr lang="en-IN" sz="1200" b="1" dirty="0">
                <a:effectLst/>
                <a:latin typeface="Times New Roman" panose="02020603050405020304" pitchFamily="18" charset="0"/>
                <a:ea typeface="Cambria" pitchFamily="18" charset="0"/>
                <a:cs typeface="Times New Roman" panose="02020603050405020304" pitchFamily="18" charset="0"/>
              </a:rPr>
              <a:t>., KSET.,</a:t>
            </a:r>
            <a:endParaRPr lang="en-IN" sz="1200" dirty="0">
              <a:effectLst/>
              <a:latin typeface="Times New Roman" panose="02020603050405020304" pitchFamily="18" charset="0"/>
              <a:ea typeface="Cambria" pitchFamily="18" charset="0"/>
              <a:cs typeface="Times New Roman" panose="02020603050405020304" pitchFamily="18" charset="0"/>
            </a:endParaRPr>
          </a:p>
          <a:p>
            <a:pPr marL="6350" marR="198755" indent="-6350" algn="ctr">
              <a:lnSpc>
                <a:spcPct val="107000"/>
              </a:lnSpc>
              <a:spcAft>
                <a:spcPts val="45"/>
              </a:spcAft>
            </a:pPr>
            <a:r>
              <a:rPr lang="en-IN" sz="1800" dirty="0">
                <a:solidFill>
                  <a:schemeClr val="tx1">
                    <a:lumMod val="95000"/>
                    <a:lumOff val="5000"/>
                  </a:schemeClr>
                </a:solidFill>
                <a:effectLst/>
                <a:latin typeface="Cambria" pitchFamily="18" charset="0"/>
                <a:ea typeface="Cambria" pitchFamily="18" charset="0"/>
              </a:rPr>
              <a:t>       </a:t>
            </a:r>
            <a:r>
              <a:rPr lang="en-IN" dirty="0">
                <a:solidFill>
                  <a:schemeClr val="tx1">
                    <a:lumMod val="95000"/>
                    <a:lumOff val="5000"/>
                  </a:schemeClr>
                </a:solidFill>
                <a:latin typeface="Times New Roman" panose="02020603050405020304" pitchFamily="18" charset="0"/>
                <a:ea typeface="Cambria" pitchFamily="18" charset="0"/>
                <a:cs typeface="Times New Roman" panose="02020603050405020304" pitchFamily="18" charset="0"/>
              </a:rPr>
              <a:t>Assistant</a:t>
            </a:r>
            <a:r>
              <a:rPr lang="en-IN" sz="1800" dirty="0">
                <a:solidFill>
                  <a:schemeClr val="tx1">
                    <a:lumMod val="95000"/>
                    <a:lumOff val="5000"/>
                  </a:schemeClr>
                </a:solidFill>
                <a:effectLst/>
                <a:latin typeface="Times New Roman" panose="02020603050405020304" pitchFamily="18" charset="0"/>
                <a:ea typeface="Cambria" pitchFamily="18" charset="0"/>
                <a:cs typeface="Times New Roman" panose="02020603050405020304" pitchFamily="18" charset="0"/>
              </a:rPr>
              <a:t> Professor, </a:t>
            </a:r>
          </a:p>
          <a:p>
            <a:pPr marL="6350" marR="198755" indent="-6350" algn="ctr">
              <a:lnSpc>
                <a:spcPct val="107000"/>
              </a:lnSpc>
              <a:spcAft>
                <a:spcPts val="45"/>
              </a:spcAft>
            </a:pPr>
            <a:r>
              <a:rPr lang="en-IN" sz="1800" dirty="0">
                <a:solidFill>
                  <a:schemeClr val="tx1">
                    <a:lumMod val="95000"/>
                    <a:lumOff val="5000"/>
                  </a:schemeClr>
                </a:solidFill>
                <a:effectLst/>
                <a:latin typeface="Times New Roman" panose="02020603050405020304" pitchFamily="18" charset="0"/>
                <a:ea typeface="Cambria" pitchFamily="18" charset="0"/>
                <a:cs typeface="Times New Roman" panose="02020603050405020304" pitchFamily="18" charset="0"/>
              </a:rPr>
              <a:t>Department  of  Computer Science &amp; Engineering</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71056B7-D992-401B-9CB5-B19E8B1186E2}"/>
              </a:ext>
            </a:extLst>
          </p:cNvPr>
          <p:cNvSpPr txBox="1"/>
          <p:nvPr/>
        </p:nvSpPr>
        <p:spPr>
          <a:xfrm>
            <a:off x="-38839" y="4740892"/>
            <a:ext cx="11984883" cy="1687963"/>
          </a:xfrm>
          <a:prstGeom prst="rect">
            <a:avLst/>
          </a:prstGeom>
          <a:noFill/>
        </p:spPr>
        <p:txBody>
          <a:bodyPr wrap="square">
            <a:spAutoFit/>
          </a:bodyPr>
          <a:lstStyle/>
          <a:p>
            <a:pPr algn="ctr">
              <a:lnSpc>
                <a:spcPct val="150000"/>
              </a:lnSpc>
            </a:pPr>
            <a:r>
              <a:rPr lang="en-US" sz="2400" dirty="0">
                <a:latin typeface="Times New Roman" panose="02020603050405020304" pitchFamily="18" charset="0"/>
                <a:ea typeface="Cambria" pitchFamily="18" charset="0"/>
                <a:cs typeface="Times New Roman" panose="02020603050405020304" pitchFamily="18" charset="0"/>
              </a:rPr>
              <a:t>Presented By</a:t>
            </a:r>
          </a:p>
          <a:p>
            <a:pPr>
              <a:lnSpc>
                <a:spcPct val="150000"/>
              </a:lnSpc>
            </a:pPr>
            <a:r>
              <a:rPr lang="en-US" sz="2400" dirty="0">
                <a:latin typeface="Times New Roman" panose="02020603050405020304" pitchFamily="18" charset="0"/>
                <a:ea typeface="Cambria" pitchFamily="18" charset="0"/>
                <a:cs typeface="Times New Roman" panose="02020603050405020304" pitchFamily="18" charset="0"/>
              </a:rPr>
              <a:t>         Koushik Lokesh K  (4AI19CS057)                             </a:t>
            </a:r>
            <a:r>
              <a:rPr lang="en-US" sz="2400" dirty="0" err="1">
                <a:latin typeface="Times New Roman" panose="02020603050405020304" pitchFamily="18" charset="0"/>
                <a:ea typeface="Cambria" pitchFamily="18" charset="0"/>
                <a:cs typeface="Times New Roman" panose="02020603050405020304" pitchFamily="18" charset="0"/>
              </a:rPr>
              <a:t>Daivik</a:t>
            </a:r>
            <a:r>
              <a:rPr lang="en-US" sz="2400" dirty="0">
                <a:latin typeface="Times New Roman" panose="02020603050405020304" pitchFamily="18" charset="0"/>
                <a:ea typeface="Cambria" pitchFamily="18" charset="0"/>
                <a:cs typeface="Times New Roman" panose="02020603050405020304" pitchFamily="18" charset="0"/>
              </a:rPr>
              <a:t> M D  (4AI20CS026) </a:t>
            </a:r>
          </a:p>
          <a:p>
            <a:pPr>
              <a:lnSpc>
                <a:spcPct val="150000"/>
              </a:lnSpc>
            </a:pPr>
            <a:r>
              <a:rPr lang="en-US" sz="2400" dirty="0">
                <a:latin typeface="Times New Roman" panose="02020603050405020304" pitchFamily="18" charset="0"/>
                <a:ea typeface="Cambria" pitchFamily="18" charset="0"/>
                <a:cs typeface="Times New Roman" panose="02020603050405020304" pitchFamily="18" charset="0"/>
              </a:rPr>
              <a:t>         </a:t>
            </a:r>
            <a:r>
              <a:rPr lang="en-US" sz="2400" dirty="0" err="1">
                <a:latin typeface="Times New Roman" panose="02020603050405020304" pitchFamily="18" charset="0"/>
                <a:ea typeface="Cambria" pitchFamily="18" charset="0"/>
                <a:cs typeface="Times New Roman" panose="02020603050405020304" pitchFamily="18" charset="0"/>
              </a:rPr>
              <a:t>Deekshith</a:t>
            </a:r>
            <a:r>
              <a:rPr lang="en-US" sz="2400" dirty="0">
                <a:latin typeface="Times New Roman" panose="02020603050405020304" pitchFamily="18" charset="0"/>
                <a:ea typeface="Cambria" pitchFamily="18" charset="0"/>
                <a:cs typeface="Times New Roman" panose="02020603050405020304" pitchFamily="18" charset="0"/>
              </a:rPr>
              <a:t> K            (4AI20CS028)                             Sujay G         (4AI20CS109)   </a:t>
            </a:r>
          </a:p>
        </p:txBody>
      </p:sp>
      <p:sp>
        <p:nvSpPr>
          <p:cNvPr id="2" name="Slide Number Placeholder 4">
            <a:extLst>
              <a:ext uri="{FF2B5EF4-FFF2-40B4-BE49-F238E27FC236}">
                <a16:creationId xmlns:a16="http://schemas.microsoft.com/office/drawing/2014/main" id="{57BD1ECE-2CDF-5AD6-5A5E-4CC34C57FC42}"/>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458EDFD5-A708-5E75-33A9-52445D358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55647" cy="1914220"/>
          </a:xfrm>
          <a:prstGeom prst="rect">
            <a:avLst/>
          </a:prstGeom>
        </p:spPr>
      </p:pic>
      <p:pic>
        <p:nvPicPr>
          <p:cNvPr id="3" name="Picture 2">
            <a:extLst>
              <a:ext uri="{FF2B5EF4-FFF2-40B4-BE49-F238E27FC236}">
                <a16:creationId xmlns:a16="http://schemas.microsoft.com/office/drawing/2014/main" id="{3A450F3F-554F-D822-87C7-85B2D22CC1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190" y="26960"/>
            <a:ext cx="2213810" cy="175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1FF6F6CC-E9B0-7B0A-4813-4CFB86928C94}"/>
              </a:ext>
            </a:extLst>
          </p:cNvPr>
          <p:cNvSpPr txBox="1"/>
          <p:nvPr/>
        </p:nvSpPr>
        <p:spPr>
          <a:xfrm>
            <a:off x="1820798" y="6615816"/>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1707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1025799" y="-201289"/>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7" name="Slide Number Placeholder 4">
            <a:extLst>
              <a:ext uri="{FF2B5EF4-FFF2-40B4-BE49-F238E27FC236}">
                <a16:creationId xmlns:a16="http://schemas.microsoft.com/office/drawing/2014/main" id="{CB33628D-E84E-6643-9C21-023E9372F4D5}"/>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4456669"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LITERATURE SURVEY</a:t>
            </a:r>
          </a:p>
        </p:txBody>
      </p:sp>
      <p:graphicFrame>
        <p:nvGraphicFramePr>
          <p:cNvPr id="3" name="Table 4">
            <a:extLst>
              <a:ext uri="{FF2B5EF4-FFF2-40B4-BE49-F238E27FC236}">
                <a16:creationId xmlns:a16="http://schemas.microsoft.com/office/drawing/2014/main" id="{901BD79E-4DFE-5511-A460-B73B3B12792C}"/>
              </a:ext>
            </a:extLst>
          </p:cNvPr>
          <p:cNvGraphicFramePr>
            <a:graphicFrameLocks noGrp="1"/>
          </p:cNvGraphicFramePr>
          <p:nvPr>
            <p:extLst>
              <p:ext uri="{D42A27DB-BD31-4B8C-83A1-F6EECF244321}">
                <p14:modId xmlns:p14="http://schemas.microsoft.com/office/powerpoint/2010/main" val="4104557070"/>
              </p:ext>
            </p:extLst>
          </p:nvPr>
        </p:nvGraphicFramePr>
        <p:xfrm>
          <a:off x="1151166" y="1538892"/>
          <a:ext cx="10265065" cy="4922630"/>
        </p:xfrm>
        <a:graphic>
          <a:graphicData uri="http://schemas.openxmlformats.org/drawingml/2006/table">
            <a:tbl>
              <a:tblPr firstRow="1" bandRow="1">
                <a:tableStyleId>{69CF1AB2-1976-4502-BF36-3FF5EA218861}</a:tableStyleId>
              </a:tblPr>
              <a:tblGrid>
                <a:gridCol w="813548">
                  <a:extLst>
                    <a:ext uri="{9D8B030D-6E8A-4147-A177-3AD203B41FA5}">
                      <a16:colId xmlns:a16="http://schemas.microsoft.com/office/drawing/2014/main" val="2059833094"/>
                    </a:ext>
                  </a:extLst>
                </a:gridCol>
                <a:gridCol w="2193817">
                  <a:extLst>
                    <a:ext uri="{9D8B030D-6E8A-4147-A177-3AD203B41FA5}">
                      <a16:colId xmlns:a16="http://schemas.microsoft.com/office/drawing/2014/main" val="2137662010"/>
                    </a:ext>
                  </a:extLst>
                </a:gridCol>
                <a:gridCol w="2407896">
                  <a:extLst>
                    <a:ext uri="{9D8B030D-6E8A-4147-A177-3AD203B41FA5}">
                      <a16:colId xmlns:a16="http://schemas.microsoft.com/office/drawing/2014/main" val="2533296322"/>
                    </a:ext>
                  </a:extLst>
                </a:gridCol>
                <a:gridCol w="2420596">
                  <a:extLst>
                    <a:ext uri="{9D8B030D-6E8A-4147-A177-3AD203B41FA5}">
                      <a16:colId xmlns:a16="http://schemas.microsoft.com/office/drawing/2014/main" val="2472571944"/>
                    </a:ext>
                  </a:extLst>
                </a:gridCol>
                <a:gridCol w="2429208">
                  <a:extLst>
                    <a:ext uri="{9D8B030D-6E8A-4147-A177-3AD203B41FA5}">
                      <a16:colId xmlns:a16="http://schemas.microsoft.com/office/drawing/2014/main" val="20004"/>
                    </a:ext>
                  </a:extLst>
                </a:gridCol>
              </a:tblGrid>
              <a:tr h="685910">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Sl. No</a:t>
                      </a:r>
                      <a:endParaRPr lang="en-IN" sz="1400" b="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Title&amp;</a:t>
                      </a:r>
                    </a:p>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Published</a:t>
                      </a:r>
                      <a:r>
                        <a:rPr lang="en-IN" sz="1400" b="1" kern="1200" baseline="0" dirty="0">
                          <a:solidFill>
                            <a:schemeClr val="dk1"/>
                          </a:solidFill>
                          <a:effectLst/>
                          <a:latin typeface="Times New Roman" panose="02020603050405020304" pitchFamily="18" charset="0"/>
                          <a:ea typeface="+mn-ea"/>
                          <a:cs typeface="Times New Roman" panose="02020603050405020304" pitchFamily="18" charset="0"/>
                        </a:rPr>
                        <a:t> year</a:t>
                      </a:r>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Authors </a:t>
                      </a:r>
                    </a:p>
                  </a:txBody>
                  <a:tcPr>
                    <a:solidFill>
                      <a:schemeClr val="bg2">
                        <a:lumMod val="50000"/>
                      </a:schemeClr>
                    </a:solidFill>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Remarks</a:t>
                      </a:r>
                    </a:p>
                    <a:p>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extLst>
                  <a:ext uri="{0D108BD9-81ED-4DB2-BD59-A6C34878D82A}">
                    <a16:rowId xmlns:a16="http://schemas.microsoft.com/office/drawing/2014/main" val="3220703264"/>
                  </a:ext>
                </a:extLst>
              </a:tr>
              <a:tr h="1971859">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3</a:t>
                      </a:r>
                      <a:endParaRPr lang="en-IN" sz="1400" dirty="0">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Anomaly Detection for PCB Inspection: A Deep Learning Approach</a:t>
                      </a:r>
                      <a:r>
                        <a:rPr lang="en-US" sz="1400" b="0" dirty="0">
                          <a:effectLst/>
                          <a:latin typeface="Palatino" pitchFamily="2" charset="77"/>
                          <a:ea typeface="Palatino" pitchFamily="2" charset="77"/>
                        </a:rPr>
                        <a:t> .</a:t>
                      </a:r>
                    </a:p>
                    <a:p>
                      <a:pPr algn="just"/>
                      <a:endParaRPr lang="en-IN" sz="1400" dirty="0">
                        <a:solidFill>
                          <a:schemeClr val="tx1"/>
                        </a:solidFill>
                        <a:latin typeface="Palatino" pitchFamily="2" charset="77"/>
                        <a:ea typeface="Palatino" pitchFamily="2" charset="77"/>
                        <a:cs typeface="Times New Roman" pitchFamily="18" charset="0"/>
                      </a:endParaRPr>
                    </a:p>
                    <a:p>
                      <a:pPr algn="just"/>
                      <a:r>
                        <a:rPr lang="en-IN" sz="1400" dirty="0">
                          <a:solidFill>
                            <a:schemeClr val="tx1"/>
                          </a:solidFill>
                          <a:latin typeface="Palatino" pitchFamily="2" charset="77"/>
                          <a:ea typeface="Palatino" pitchFamily="2" charset="77"/>
                          <a:cs typeface="Times New Roman" pitchFamily="18" charset="0"/>
                        </a:rPr>
                        <a:t>Published</a:t>
                      </a:r>
                      <a:r>
                        <a:rPr lang="en-IN" sz="1400" baseline="0" dirty="0">
                          <a:solidFill>
                            <a:schemeClr val="tx1"/>
                          </a:solidFill>
                          <a:latin typeface="Palatino" pitchFamily="2" charset="77"/>
                          <a:ea typeface="Palatino" pitchFamily="2" charset="77"/>
                          <a:cs typeface="Times New Roman" pitchFamily="18" charset="0"/>
                        </a:rPr>
                        <a:t> </a:t>
                      </a:r>
                      <a:r>
                        <a:rPr lang="en-IN" sz="1400" dirty="0">
                          <a:solidFill>
                            <a:schemeClr val="tx1"/>
                          </a:solidFill>
                          <a:latin typeface="Palatino" pitchFamily="2" charset="77"/>
                          <a:ea typeface="Palatino" pitchFamily="2" charset="77"/>
                          <a:cs typeface="Times New Roman" pitchFamily="18" charset="0"/>
                        </a:rPr>
                        <a:t>in year</a:t>
                      </a:r>
                      <a:r>
                        <a:rPr lang="en-IN" sz="1400" baseline="0" dirty="0">
                          <a:solidFill>
                            <a:schemeClr val="tx1"/>
                          </a:solidFill>
                          <a:latin typeface="Palatino" pitchFamily="2" charset="77"/>
                          <a:ea typeface="Palatino" pitchFamily="2" charset="77"/>
                          <a:cs typeface="Times New Roman" pitchFamily="18" charset="0"/>
                        </a:rPr>
                        <a:t> </a:t>
                      </a:r>
                      <a:r>
                        <a:rPr lang="en-IN" sz="1400" dirty="0">
                          <a:solidFill>
                            <a:schemeClr val="tx1"/>
                          </a:solidFill>
                          <a:latin typeface="Palatino" pitchFamily="2" charset="77"/>
                          <a:ea typeface="Palatino" pitchFamily="2" charset="77"/>
                          <a:cs typeface="Times New Roman" pitchFamily="18" charset="0"/>
                        </a:rPr>
                        <a:t>2018</a:t>
                      </a:r>
                    </a:p>
                  </a:txBody>
                  <a:tcPr>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Verdana" panose="020B0604030504040204" pitchFamily="34" charset="0"/>
                        </a:rPr>
                        <a:t>Chen, Li; Wu, Qian; Wang, Xin</a:t>
                      </a:r>
                      <a:r>
                        <a:rPr lang="en-US" sz="1400" dirty="0">
                          <a:effectLst/>
                          <a:latin typeface="Palatino" pitchFamily="2" charset="77"/>
                          <a:ea typeface="Palatino" pitchFamily="2" charset="77"/>
                          <a:cs typeface="Verdana" panose="020B0604030504040204" pitchFamily="34" charset="0"/>
                        </a:rPr>
                        <a:t> </a:t>
                      </a:r>
                      <a:endParaRPr lang="en-IN" sz="1400" dirty="0">
                        <a:latin typeface="Palatino" pitchFamily="2" charset="77"/>
                        <a:ea typeface="Palatino" pitchFamily="2" charset="77"/>
                        <a:cs typeface="Verdana" panose="020B0604030504040204" pitchFamily="34" charset="0"/>
                      </a:endParaRPr>
                    </a:p>
                  </a:txBody>
                  <a:tcPr>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Verdana" panose="020B0604030504040204" pitchFamily="34" charset="0"/>
                        </a:rPr>
                        <a:t>This research explores the application of deep learning, specifically convolutional neural networks (CNNs), for PCB defect detection. It uses </a:t>
                      </a:r>
                      <a:r>
                        <a:rPr lang="en-IN" sz="1400" kern="1200" dirty="0" err="1">
                          <a:solidFill>
                            <a:schemeClr val="dk1"/>
                          </a:solidFill>
                          <a:effectLst/>
                          <a:latin typeface="Palatino" pitchFamily="2" charset="77"/>
                          <a:ea typeface="Palatino" pitchFamily="2" charset="77"/>
                          <a:cs typeface="Verdana" panose="020B0604030504040204" pitchFamily="34" charset="0"/>
                        </a:rPr>
                        <a:t>labeled</a:t>
                      </a:r>
                      <a:r>
                        <a:rPr lang="en-IN" sz="1400" kern="1200" dirty="0">
                          <a:solidFill>
                            <a:schemeClr val="dk1"/>
                          </a:solidFill>
                          <a:effectLst/>
                          <a:latin typeface="Palatino" pitchFamily="2" charset="77"/>
                          <a:ea typeface="Palatino" pitchFamily="2" charset="77"/>
                          <a:cs typeface="Verdana" panose="020B0604030504040204" pitchFamily="34" charset="0"/>
                        </a:rPr>
                        <a:t> datasets to train the CNN model to recognize various defects on PCBs</a:t>
                      </a:r>
                      <a:r>
                        <a:rPr lang="en-IN" sz="1400" dirty="0">
                          <a:latin typeface="Palatino" pitchFamily="2" charset="77"/>
                          <a:ea typeface="Palatino" pitchFamily="2" charset="77"/>
                          <a:cs typeface="Verdana" panose="020B0604030504040204" pitchFamily="34" charset="0"/>
                        </a:rPr>
                        <a:t>.</a:t>
                      </a:r>
                    </a:p>
                  </a:txBody>
                  <a:tcPr>
                    <a:solidFill>
                      <a:schemeClr val="bg2">
                        <a:lumMod val="60000"/>
                        <a:lumOff val="40000"/>
                      </a:schemeClr>
                    </a:solidFill>
                  </a:tcPr>
                </a:tc>
                <a:tc>
                  <a:txBody>
                    <a:bodyPr/>
                    <a:lstStyle/>
                    <a:p>
                      <a:pPr algn="just"/>
                      <a:r>
                        <a:rPr lang="en-IN" sz="1400" dirty="0">
                          <a:latin typeface="Palatino" pitchFamily="2" charset="77"/>
                          <a:ea typeface="Palatino" pitchFamily="2" charset="77"/>
                          <a:cs typeface="Times New Roman" pitchFamily="18" charset="0"/>
                        </a:rPr>
                        <a:t>The convolutional neural network is used to classify various defects of printed circuit board.</a:t>
                      </a:r>
                    </a:p>
                  </a:txBody>
                  <a:tcPr>
                    <a:solidFill>
                      <a:schemeClr val="bg2">
                        <a:lumMod val="60000"/>
                        <a:lumOff val="40000"/>
                      </a:schemeClr>
                    </a:solidFill>
                  </a:tcPr>
                </a:tc>
                <a:extLst>
                  <a:ext uri="{0D108BD9-81ED-4DB2-BD59-A6C34878D82A}">
                    <a16:rowId xmlns:a16="http://schemas.microsoft.com/office/drawing/2014/main" val="3689306005"/>
                  </a:ext>
                </a:extLst>
              </a:tr>
              <a:tr h="1987571">
                <a:tc>
                  <a:txBody>
                    <a:bodyPr/>
                    <a:lstStyle/>
                    <a:p>
                      <a:pPr algn="ctr"/>
                      <a:r>
                        <a:rPr lang="en-IN" sz="1400" dirty="0">
                          <a:latin typeface="Times New Roman" panose="02020603050405020304" pitchFamily="18" charset="0"/>
                          <a:cs typeface="Times New Roman" panose="02020603050405020304" pitchFamily="18" charset="0"/>
                        </a:rPr>
                        <a:t>4</a:t>
                      </a: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IN" sz="1400" b="0" kern="1200" dirty="0">
                          <a:solidFill>
                            <a:schemeClr val="dk1"/>
                          </a:solidFill>
                          <a:effectLst/>
                          <a:latin typeface="Palatino" pitchFamily="2" charset="77"/>
                          <a:ea typeface="Palatino" pitchFamily="2" charset="77"/>
                          <a:cs typeface="+mn-cs"/>
                        </a:rPr>
                        <a:t>Machine Vision-Based Automated Inspection of PCBs: A Comparative Study</a:t>
                      </a:r>
                      <a:r>
                        <a:rPr lang="en-US" sz="1400" b="0" dirty="0">
                          <a:effectLst/>
                          <a:latin typeface="Palatino" pitchFamily="2" charset="77"/>
                          <a:ea typeface="Palatino" pitchFamily="2" charset="77"/>
                        </a:rPr>
                        <a:t> </a:t>
                      </a:r>
                      <a:endParaRPr lang="en-US" sz="1400" b="0" dirty="0">
                        <a:latin typeface="Palatino" pitchFamily="2" charset="77"/>
                        <a:ea typeface="Palatino" pitchFamily="2" charset="77"/>
                        <a:cs typeface="Times New Roman" panose="02020603050405020304" pitchFamily="18" charset="0"/>
                      </a:endParaRPr>
                    </a:p>
                    <a:p>
                      <a:pPr marL="0" marR="0" algn="just">
                        <a:lnSpc>
                          <a:spcPct val="100000"/>
                        </a:lnSpc>
                        <a:spcBef>
                          <a:spcPts val="600"/>
                        </a:spcBef>
                        <a:spcAft>
                          <a:spcPts val="600"/>
                        </a:spcAft>
                      </a:pPr>
                      <a:r>
                        <a:rPr lang="en-US" sz="1400" b="0" dirty="0">
                          <a:latin typeface="Palatino" pitchFamily="2" charset="77"/>
                          <a:ea typeface="Palatino" pitchFamily="2" charset="77"/>
                          <a:cs typeface="Times New Roman" panose="02020603050405020304" pitchFamily="18" charset="0"/>
                        </a:rPr>
                        <a:t>Published</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in</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year 2017.</a:t>
                      </a:r>
                    </a:p>
                  </a:txBody>
                  <a:tcPr marL="68580" marR="68580" marT="0" marB="0">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Kumar, Rajesh; Gupta, Suresh</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This study conducts a comparative analysis of different machine vision techniques for PCB inspection. It evaluates the performance of traditional image processing methods and newer machine learning approaches in detecting defects.</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US" sz="1400" dirty="0">
                          <a:latin typeface="Palatino" pitchFamily="2" charset="77"/>
                          <a:ea typeface="Palatino" pitchFamily="2" charset="77"/>
                          <a:cs typeface="Times New Roman" pitchFamily="18" charset="0"/>
                        </a:rPr>
                        <a:t>The result would improve the identification and classification of defects in printed circuit board</a:t>
                      </a:r>
                    </a:p>
                  </a:txBody>
                  <a:tcPr marL="68580" marR="68580" marT="0" marB="0">
                    <a:solidFill>
                      <a:schemeClr val="bg2">
                        <a:lumMod val="60000"/>
                        <a:lumOff val="40000"/>
                      </a:schemeClr>
                    </a:solidFill>
                  </a:tcPr>
                </a:tc>
                <a:extLst>
                  <a:ext uri="{0D108BD9-81ED-4DB2-BD59-A6C34878D82A}">
                    <a16:rowId xmlns:a16="http://schemas.microsoft.com/office/drawing/2014/main" val="2109219624"/>
                  </a:ext>
                </a:extLst>
              </a:tr>
            </a:tbl>
          </a:graphicData>
        </a:graphic>
      </p:graphicFrame>
      <p:sp>
        <p:nvSpPr>
          <p:cNvPr id="6" name="TextBox 5">
            <a:extLst>
              <a:ext uri="{FF2B5EF4-FFF2-40B4-BE49-F238E27FC236}">
                <a16:creationId xmlns:a16="http://schemas.microsoft.com/office/drawing/2014/main" id="{2843EED2-5A16-CF57-8A5A-8CA8CB062642}"/>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3311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1025799" y="-201289"/>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7" name="Slide Number Placeholder 4">
            <a:extLst>
              <a:ext uri="{FF2B5EF4-FFF2-40B4-BE49-F238E27FC236}">
                <a16:creationId xmlns:a16="http://schemas.microsoft.com/office/drawing/2014/main" id="{3AC462D4-01D8-1725-BA29-0D4847E7D158}"/>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4456669"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LITERATURE SURVEY</a:t>
            </a:r>
          </a:p>
        </p:txBody>
      </p:sp>
      <p:graphicFrame>
        <p:nvGraphicFramePr>
          <p:cNvPr id="3" name="Table 4">
            <a:extLst>
              <a:ext uri="{FF2B5EF4-FFF2-40B4-BE49-F238E27FC236}">
                <a16:creationId xmlns:a16="http://schemas.microsoft.com/office/drawing/2014/main" id="{BF8368E5-89E1-8A90-9B50-BD6E9CAA4E07}"/>
              </a:ext>
            </a:extLst>
          </p:cNvPr>
          <p:cNvGraphicFramePr>
            <a:graphicFrameLocks noGrp="1"/>
          </p:cNvGraphicFramePr>
          <p:nvPr>
            <p:extLst>
              <p:ext uri="{D42A27DB-BD31-4B8C-83A1-F6EECF244321}">
                <p14:modId xmlns:p14="http://schemas.microsoft.com/office/powerpoint/2010/main" val="3970446980"/>
              </p:ext>
            </p:extLst>
          </p:nvPr>
        </p:nvGraphicFramePr>
        <p:xfrm>
          <a:off x="1151165" y="1538891"/>
          <a:ext cx="10197191" cy="2673879"/>
        </p:xfrm>
        <a:graphic>
          <a:graphicData uri="http://schemas.openxmlformats.org/drawingml/2006/table">
            <a:tbl>
              <a:tblPr firstRow="1" bandRow="1">
                <a:tableStyleId>{69CF1AB2-1976-4502-BF36-3FF5EA218861}</a:tableStyleId>
              </a:tblPr>
              <a:tblGrid>
                <a:gridCol w="808170">
                  <a:extLst>
                    <a:ext uri="{9D8B030D-6E8A-4147-A177-3AD203B41FA5}">
                      <a16:colId xmlns:a16="http://schemas.microsoft.com/office/drawing/2014/main" val="2059833094"/>
                    </a:ext>
                  </a:extLst>
                </a:gridCol>
                <a:gridCol w="2200926">
                  <a:extLst>
                    <a:ext uri="{9D8B030D-6E8A-4147-A177-3AD203B41FA5}">
                      <a16:colId xmlns:a16="http://schemas.microsoft.com/office/drawing/2014/main" val="2137662010"/>
                    </a:ext>
                  </a:extLst>
                </a:gridCol>
                <a:gridCol w="2370359">
                  <a:extLst>
                    <a:ext uri="{9D8B030D-6E8A-4147-A177-3AD203B41FA5}">
                      <a16:colId xmlns:a16="http://schemas.microsoft.com/office/drawing/2014/main" val="2533296322"/>
                    </a:ext>
                  </a:extLst>
                </a:gridCol>
                <a:gridCol w="2404590">
                  <a:extLst>
                    <a:ext uri="{9D8B030D-6E8A-4147-A177-3AD203B41FA5}">
                      <a16:colId xmlns:a16="http://schemas.microsoft.com/office/drawing/2014/main" val="2472571944"/>
                    </a:ext>
                  </a:extLst>
                </a:gridCol>
                <a:gridCol w="2413146">
                  <a:extLst>
                    <a:ext uri="{9D8B030D-6E8A-4147-A177-3AD203B41FA5}">
                      <a16:colId xmlns:a16="http://schemas.microsoft.com/office/drawing/2014/main" val="20004"/>
                    </a:ext>
                  </a:extLst>
                </a:gridCol>
              </a:tblGrid>
              <a:tr h="635355">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Sl. No</a:t>
                      </a:r>
                      <a:endParaRPr lang="en-IN" sz="1400" b="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Title&amp;</a:t>
                      </a:r>
                    </a:p>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Published</a:t>
                      </a:r>
                      <a:r>
                        <a:rPr lang="en-IN" sz="1400" b="1" kern="1200" baseline="0" dirty="0">
                          <a:solidFill>
                            <a:schemeClr val="dk1"/>
                          </a:solidFill>
                          <a:effectLst/>
                          <a:latin typeface="Times New Roman" panose="02020603050405020304" pitchFamily="18" charset="0"/>
                          <a:ea typeface="+mn-ea"/>
                          <a:cs typeface="Times New Roman" panose="02020603050405020304" pitchFamily="18" charset="0"/>
                        </a:rPr>
                        <a:t> year</a:t>
                      </a:r>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Authors </a:t>
                      </a:r>
                    </a:p>
                  </a:txBody>
                  <a:tcPr>
                    <a:solidFill>
                      <a:schemeClr val="bg2">
                        <a:lumMod val="50000"/>
                      </a:schemeClr>
                    </a:solidFill>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Remarks</a:t>
                      </a:r>
                    </a:p>
                    <a:p>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extLst>
                  <a:ext uri="{0D108BD9-81ED-4DB2-BD59-A6C34878D82A}">
                    <a16:rowId xmlns:a16="http://schemas.microsoft.com/office/drawing/2014/main" val="3220703264"/>
                  </a:ext>
                </a:extLst>
              </a:tr>
              <a:tr h="2038524">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5</a:t>
                      </a:r>
                      <a:endParaRPr lang="en-IN" sz="1400" dirty="0">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Defect Detection in PCBs Using Transfer Learning with Pretrained CNNs</a:t>
                      </a:r>
                      <a:r>
                        <a:rPr lang="en-US" sz="1400" b="0" dirty="0">
                          <a:effectLst/>
                          <a:latin typeface="Palatino" pitchFamily="2" charset="77"/>
                          <a:ea typeface="Palatino" pitchFamily="2" charset="77"/>
                        </a:rPr>
                        <a:t> </a:t>
                      </a:r>
                    </a:p>
                    <a:p>
                      <a:pPr algn="just"/>
                      <a:endParaRPr lang="en-IN" sz="1400" b="0" dirty="0">
                        <a:solidFill>
                          <a:schemeClr val="tx1"/>
                        </a:solidFill>
                        <a:latin typeface="Palatino" pitchFamily="2" charset="77"/>
                        <a:ea typeface="Palatino" pitchFamily="2" charset="77"/>
                        <a:cs typeface="Times New Roman" pitchFamily="18" charset="0"/>
                      </a:endParaRPr>
                    </a:p>
                    <a:p>
                      <a:pPr algn="just"/>
                      <a:r>
                        <a:rPr lang="en-IN" sz="1400" b="0" dirty="0">
                          <a:solidFill>
                            <a:schemeClr val="tx1"/>
                          </a:solidFill>
                          <a:latin typeface="Palatino" pitchFamily="2" charset="77"/>
                          <a:ea typeface="Palatino" pitchFamily="2" charset="77"/>
                          <a:cs typeface="Times New Roman" pitchFamily="18" charset="0"/>
                        </a:rPr>
                        <a:t>Published</a:t>
                      </a:r>
                      <a:r>
                        <a:rPr lang="en-IN" sz="1400" b="0" baseline="0" dirty="0">
                          <a:solidFill>
                            <a:schemeClr val="tx1"/>
                          </a:solidFill>
                          <a:latin typeface="Palatino" pitchFamily="2" charset="77"/>
                          <a:ea typeface="Palatino" pitchFamily="2" charset="77"/>
                          <a:cs typeface="Times New Roman" pitchFamily="18" charset="0"/>
                        </a:rPr>
                        <a:t> </a:t>
                      </a:r>
                      <a:r>
                        <a:rPr lang="en-IN" sz="1400" b="0" dirty="0">
                          <a:solidFill>
                            <a:schemeClr val="tx1"/>
                          </a:solidFill>
                          <a:latin typeface="Palatino" pitchFamily="2" charset="77"/>
                          <a:ea typeface="Palatino" pitchFamily="2" charset="77"/>
                          <a:cs typeface="Times New Roman" pitchFamily="18" charset="0"/>
                        </a:rPr>
                        <a:t>in </a:t>
                      </a:r>
                      <a:r>
                        <a:rPr lang="en-IN" sz="1400" b="0">
                          <a:solidFill>
                            <a:schemeClr val="tx1"/>
                          </a:solidFill>
                          <a:latin typeface="Palatino" pitchFamily="2" charset="77"/>
                          <a:ea typeface="Palatino" pitchFamily="2" charset="77"/>
                          <a:cs typeface="Times New Roman" pitchFamily="18" charset="0"/>
                        </a:rPr>
                        <a:t>year</a:t>
                      </a:r>
                      <a:r>
                        <a:rPr lang="en-IN" sz="1400" b="0" baseline="0">
                          <a:solidFill>
                            <a:schemeClr val="tx1"/>
                          </a:solidFill>
                          <a:latin typeface="Palatino" pitchFamily="2" charset="77"/>
                          <a:ea typeface="Palatino" pitchFamily="2" charset="77"/>
                          <a:cs typeface="Times New Roman" pitchFamily="18" charset="0"/>
                        </a:rPr>
                        <a:t> </a:t>
                      </a:r>
                      <a:r>
                        <a:rPr lang="en-IN" sz="1400" b="0">
                          <a:solidFill>
                            <a:schemeClr val="tx1"/>
                          </a:solidFill>
                          <a:latin typeface="Palatino" pitchFamily="2" charset="77"/>
                          <a:ea typeface="Palatino" pitchFamily="2" charset="77"/>
                          <a:cs typeface="Times New Roman" pitchFamily="18" charset="0"/>
                        </a:rPr>
                        <a:t>2016.</a:t>
                      </a:r>
                      <a:endParaRPr lang="en-IN" sz="1400" b="0" dirty="0">
                        <a:solidFill>
                          <a:schemeClr val="tx1"/>
                        </a:solidFill>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Lee, Hyun; Kim, </a:t>
                      </a:r>
                      <a:r>
                        <a:rPr lang="en-IN" sz="1400" b="0" kern="1200" dirty="0" err="1">
                          <a:solidFill>
                            <a:schemeClr val="dk1"/>
                          </a:solidFill>
                          <a:effectLst/>
                          <a:latin typeface="Palatino" pitchFamily="2" charset="77"/>
                          <a:ea typeface="Palatino" pitchFamily="2" charset="77"/>
                          <a:cs typeface="+mn-cs"/>
                        </a:rPr>
                        <a:t>Seong</a:t>
                      </a:r>
                      <a:r>
                        <a:rPr lang="en-IN" sz="1400" b="0" kern="1200" dirty="0">
                          <a:solidFill>
                            <a:schemeClr val="dk1"/>
                          </a:solidFill>
                          <a:effectLst/>
                          <a:latin typeface="Palatino" pitchFamily="2" charset="77"/>
                          <a:ea typeface="Palatino" pitchFamily="2" charset="77"/>
                          <a:cs typeface="+mn-cs"/>
                        </a:rPr>
                        <a:t>; Park, Min</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This research proposes a transfer learning approach for PCB defect detection. It fine-tunes pretrained convolutional neural networks (CNNs) on PCB defect datasets to leverage the power of deep learning for this task.</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dirty="0">
                          <a:latin typeface="Palatino" pitchFamily="2" charset="77"/>
                          <a:ea typeface="Palatino" pitchFamily="2" charset="77"/>
                          <a:cs typeface="Times New Roman" pitchFamily="18" charset="0"/>
                        </a:rPr>
                        <a:t>The detection and classification of various defects in printed circuit board is achieved by convolutional neural network.</a:t>
                      </a:r>
                    </a:p>
                  </a:txBody>
                  <a:tcPr>
                    <a:solidFill>
                      <a:schemeClr val="bg2">
                        <a:lumMod val="60000"/>
                        <a:lumOff val="40000"/>
                      </a:schemeClr>
                    </a:solidFill>
                  </a:tcPr>
                </a:tc>
                <a:extLst>
                  <a:ext uri="{0D108BD9-81ED-4DB2-BD59-A6C34878D82A}">
                    <a16:rowId xmlns:a16="http://schemas.microsoft.com/office/drawing/2014/main" val="3689306005"/>
                  </a:ext>
                </a:extLst>
              </a:tr>
            </a:tbl>
          </a:graphicData>
        </a:graphic>
      </p:graphicFrame>
      <p:sp>
        <p:nvSpPr>
          <p:cNvPr id="6" name="TextBox 5">
            <a:extLst>
              <a:ext uri="{FF2B5EF4-FFF2-40B4-BE49-F238E27FC236}">
                <a16:creationId xmlns:a16="http://schemas.microsoft.com/office/drawing/2014/main" id="{537D21A6-546A-5E24-4B4A-B1DD57742C45}"/>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743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872358" y="-201289"/>
            <a:ext cx="10795163"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REQUIREMENT SPECIFICATION</a:t>
            </a:r>
            <a:endParaRPr lang="en-US" dirty="0"/>
          </a:p>
        </p:txBody>
      </p:sp>
      <p:sp>
        <p:nvSpPr>
          <p:cNvPr id="9" name="Slide Number Placeholder 4">
            <a:extLst>
              <a:ext uri="{FF2B5EF4-FFF2-40B4-BE49-F238E27FC236}">
                <a16:creationId xmlns:a16="http://schemas.microsoft.com/office/drawing/2014/main" id="{5268ECBF-0231-8AC0-3632-EC3E877C0475}"/>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5910592"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HARDWARE REQUIREMENTS</a:t>
            </a:r>
          </a:p>
        </p:txBody>
      </p:sp>
      <p:sp>
        <p:nvSpPr>
          <p:cNvPr id="3" name="TextBox 2">
            <a:extLst>
              <a:ext uri="{FF2B5EF4-FFF2-40B4-BE49-F238E27FC236}">
                <a16:creationId xmlns:a16="http://schemas.microsoft.com/office/drawing/2014/main" id="{EE100C67-AFAE-847C-37D0-55DFE4A9227E}"/>
              </a:ext>
            </a:extLst>
          </p:cNvPr>
          <p:cNvSpPr txBox="1"/>
          <p:nvPr/>
        </p:nvSpPr>
        <p:spPr>
          <a:xfrm>
            <a:off x="1025799" y="3309280"/>
            <a:ext cx="5790368"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SOFTWARE REQUIREMENTS</a:t>
            </a:r>
          </a:p>
        </p:txBody>
      </p:sp>
      <p:sp>
        <p:nvSpPr>
          <p:cNvPr id="5" name="TextBox 4">
            <a:extLst>
              <a:ext uri="{FF2B5EF4-FFF2-40B4-BE49-F238E27FC236}">
                <a16:creationId xmlns:a16="http://schemas.microsoft.com/office/drawing/2014/main" id="{BBB94925-3227-389A-54B4-3C1BF7F33B0F}"/>
              </a:ext>
            </a:extLst>
          </p:cNvPr>
          <p:cNvSpPr txBox="1"/>
          <p:nvPr/>
        </p:nvSpPr>
        <p:spPr>
          <a:xfrm>
            <a:off x="1261241" y="1601623"/>
            <a:ext cx="3837910" cy="1169551"/>
          </a:xfrm>
          <a:prstGeom prst="rect">
            <a:avLst/>
          </a:prstGeom>
          <a:noFill/>
        </p:spPr>
        <p:txBody>
          <a:bodyPr wrap="none" rtlCol="0">
            <a:spAutoFit/>
          </a:bodyPr>
          <a:lstStyle/>
          <a:p>
            <a:pPr marL="285750" indent="-285750">
              <a:lnSpc>
                <a:spcPct val="150000"/>
              </a:lnSpc>
              <a:buFont typeface="Wingdings" pitchFamily="2" charset="2"/>
              <a:buChar char="§"/>
            </a:pPr>
            <a:r>
              <a:rPr lang="en-US" sz="1600" dirty="0">
                <a:latin typeface="Palatino" pitchFamily="2" charset="77"/>
                <a:ea typeface="Palatino" pitchFamily="2" charset="77"/>
              </a:rPr>
              <a:t>Hard Disk		: 256 GB</a:t>
            </a:r>
          </a:p>
          <a:p>
            <a:pPr marL="285750" indent="-285750">
              <a:lnSpc>
                <a:spcPct val="150000"/>
              </a:lnSpc>
              <a:buFont typeface="Wingdings" pitchFamily="2" charset="2"/>
              <a:buChar char="§"/>
            </a:pPr>
            <a:r>
              <a:rPr lang="en-US" sz="1600" dirty="0">
                <a:latin typeface="Palatino" pitchFamily="2" charset="77"/>
                <a:ea typeface="Palatino" pitchFamily="2" charset="77"/>
              </a:rPr>
              <a:t>System      		: Intel i3/i5 2.4 GHz</a:t>
            </a:r>
          </a:p>
          <a:p>
            <a:pPr marL="285750" indent="-285750">
              <a:lnSpc>
                <a:spcPct val="150000"/>
              </a:lnSpc>
              <a:buFont typeface="Wingdings" pitchFamily="2" charset="2"/>
              <a:buChar char="§"/>
            </a:pPr>
            <a:r>
              <a:rPr lang="en-US" sz="1600" dirty="0">
                <a:latin typeface="Palatino" pitchFamily="2" charset="77"/>
                <a:ea typeface="Palatino" pitchFamily="2" charset="77"/>
              </a:rPr>
              <a:t>RAM         		: 8 GB</a:t>
            </a:r>
          </a:p>
        </p:txBody>
      </p:sp>
      <p:sp>
        <p:nvSpPr>
          <p:cNvPr id="7" name="TextBox 6">
            <a:extLst>
              <a:ext uri="{FF2B5EF4-FFF2-40B4-BE49-F238E27FC236}">
                <a16:creationId xmlns:a16="http://schemas.microsoft.com/office/drawing/2014/main" id="{3A6EF506-8B22-5420-3751-E130A4A22967}"/>
              </a:ext>
            </a:extLst>
          </p:cNvPr>
          <p:cNvSpPr txBox="1"/>
          <p:nvPr/>
        </p:nvSpPr>
        <p:spPr>
          <a:xfrm>
            <a:off x="1261241" y="4064006"/>
            <a:ext cx="5686172" cy="1908215"/>
          </a:xfrm>
          <a:prstGeom prst="rect">
            <a:avLst/>
          </a:prstGeom>
          <a:noFill/>
        </p:spPr>
        <p:txBody>
          <a:bodyPr wrap="none" rtlCol="0">
            <a:spAutoFit/>
          </a:bodyPr>
          <a:lstStyle/>
          <a:p>
            <a:pPr marL="285750" indent="-285750">
              <a:lnSpc>
                <a:spcPct val="150000"/>
              </a:lnSpc>
              <a:buFont typeface="Wingdings" pitchFamily="2" charset="2"/>
              <a:buChar char="§"/>
            </a:pPr>
            <a:r>
              <a:rPr lang="en-US" sz="1600" dirty="0">
                <a:latin typeface="Palatino" pitchFamily="2" charset="77"/>
                <a:ea typeface="Palatino" pitchFamily="2" charset="77"/>
              </a:rPr>
              <a:t>Operating System		: Windows XP/Windows 10</a:t>
            </a:r>
          </a:p>
          <a:p>
            <a:pPr marL="285750" indent="-285750">
              <a:lnSpc>
                <a:spcPct val="150000"/>
              </a:lnSpc>
              <a:buFont typeface="Wingdings" pitchFamily="2" charset="2"/>
              <a:buChar char="§"/>
            </a:pPr>
            <a:r>
              <a:rPr lang="en-US" sz="1600" dirty="0">
                <a:latin typeface="Palatino" pitchFamily="2" charset="77"/>
                <a:ea typeface="Palatino" pitchFamily="2" charset="77"/>
              </a:rPr>
              <a:t>Software Tool			: Open CV</a:t>
            </a:r>
          </a:p>
          <a:p>
            <a:pPr marL="285750" indent="-285750">
              <a:lnSpc>
                <a:spcPct val="150000"/>
              </a:lnSpc>
              <a:buFont typeface="Wingdings" pitchFamily="2" charset="2"/>
              <a:buChar char="§"/>
            </a:pPr>
            <a:r>
              <a:rPr lang="en-US" sz="1600" dirty="0">
                <a:latin typeface="Palatino" pitchFamily="2" charset="77"/>
                <a:ea typeface="Palatino" pitchFamily="2" charset="77"/>
              </a:rPr>
              <a:t>Framework and Test		: Flask</a:t>
            </a:r>
          </a:p>
          <a:p>
            <a:pPr marL="285750" indent="-285750">
              <a:lnSpc>
                <a:spcPct val="150000"/>
              </a:lnSpc>
              <a:buFont typeface="Wingdings" pitchFamily="2" charset="2"/>
              <a:buChar char="§"/>
            </a:pPr>
            <a:r>
              <a:rPr lang="en-US" sz="1600" dirty="0">
                <a:latin typeface="Palatino" pitchFamily="2" charset="77"/>
                <a:ea typeface="Palatino" pitchFamily="2" charset="77"/>
              </a:rPr>
              <a:t>Programming Language	: Python </a:t>
            </a:r>
          </a:p>
          <a:p>
            <a:pPr marL="285750" indent="-285750">
              <a:lnSpc>
                <a:spcPct val="150000"/>
              </a:lnSpc>
              <a:buFont typeface="Wingdings" pitchFamily="2" charset="2"/>
              <a:buChar char="§"/>
            </a:pPr>
            <a:r>
              <a:rPr lang="en-US" sz="1600" dirty="0">
                <a:latin typeface="Palatino" pitchFamily="2" charset="77"/>
                <a:ea typeface="Palatino" pitchFamily="2" charset="77"/>
              </a:rPr>
              <a:t>Tools					: IDLE(python 3.7.0) </a:t>
            </a:r>
          </a:p>
        </p:txBody>
      </p:sp>
      <p:sp>
        <p:nvSpPr>
          <p:cNvPr id="8" name="TextBox 7">
            <a:extLst>
              <a:ext uri="{FF2B5EF4-FFF2-40B4-BE49-F238E27FC236}">
                <a16:creationId xmlns:a16="http://schemas.microsoft.com/office/drawing/2014/main" id="{E14DC960-0244-238F-5568-699B7A76FA2A}"/>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709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872358" y="-201289"/>
            <a:ext cx="10795163"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REQUIREMENT SPECIFICATION</a:t>
            </a:r>
            <a:endParaRPr lang="en-US" dirty="0"/>
          </a:p>
        </p:txBody>
      </p:sp>
      <p:sp>
        <p:nvSpPr>
          <p:cNvPr id="8" name="Slide Number Placeholder 4">
            <a:extLst>
              <a:ext uri="{FF2B5EF4-FFF2-40B4-BE49-F238E27FC236}">
                <a16:creationId xmlns:a16="http://schemas.microsoft.com/office/drawing/2014/main" id="{FD5F5DF4-2FA7-C4E5-0B99-854D0BDE092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0F661D9-D98B-AFC5-92D1-1B8ACB9D5E1D}"/>
              </a:ext>
            </a:extLst>
          </p:cNvPr>
          <p:cNvSpPr txBox="1"/>
          <p:nvPr/>
        </p:nvSpPr>
        <p:spPr>
          <a:xfrm>
            <a:off x="872358" y="1015671"/>
            <a:ext cx="6189515"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FUNCTIONAL REQUIREMENTS</a:t>
            </a:r>
          </a:p>
        </p:txBody>
      </p:sp>
      <p:sp>
        <p:nvSpPr>
          <p:cNvPr id="6" name="TextBox 5">
            <a:extLst>
              <a:ext uri="{FF2B5EF4-FFF2-40B4-BE49-F238E27FC236}">
                <a16:creationId xmlns:a16="http://schemas.microsoft.com/office/drawing/2014/main" id="{BD1D6247-6CA9-814E-57AB-4BCF500115A1}"/>
              </a:ext>
            </a:extLst>
          </p:cNvPr>
          <p:cNvSpPr txBox="1"/>
          <p:nvPr/>
        </p:nvSpPr>
        <p:spPr>
          <a:xfrm>
            <a:off x="967954" y="1870841"/>
            <a:ext cx="10405241" cy="3693319"/>
          </a:xfrm>
          <a:prstGeom prst="rect">
            <a:avLst/>
          </a:prstGeom>
          <a:noFill/>
        </p:spPr>
        <p:txBody>
          <a:bodyPr wrap="square" rtlCol="0">
            <a:spAutoFit/>
          </a:bodyPr>
          <a:lstStyle/>
          <a:p>
            <a:pPr marL="63500" marR="354965" indent="38100" algn="just">
              <a:lnSpc>
                <a:spcPct val="150000"/>
              </a:lnSpc>
              <a:spcBef>
                <a:spcPts val="785"/>
              </a:spcBef>
              <a:spcAft>
                <a:spcPts val="0"/>
              </a:spcAft>
            </a:pPr>
            <a:r>
              <a:rPr lang="en-US" sz="1800" dirty="0">
                <a:solidFill>
                  <a:schemeClr val="tx1"/>
                </a:solidFill>
                <a:effectLst/>
                <a:latin typeface="Palatino" pitchFamily="2" charset="77"/>
                <a:ea typeface="Palatino" pitchFamily="2" charset="77"/>
              </a:rPr>
              <a:t>Useful requirements describe the product's internal activities: that is, the technical subtitles, monitoring and handling of data and other specific functionality demonstrating how to satisfy the use cases. They are upheld by non-utilitarian prerequisites that force the plan or execution of imperatives.</a:t>
            </a:r>
            <a:endParaRPr lang="en-IN" sz="1800" dirty="0">
              <a:solidFill>
                <a:schemeClr val="tx1"/>
              </a:solidFill>
              <a:effectLst/>
              <a:latin typeface="Palatino" pitchFamily="2" charset="77"/>
              <a:ea typeface="Palatino" pitchFamily="2" charset="77"/>
            </a:endParaRPr>
          </a:p>
          <a:p>
            <a:pPr marL="285750" lvl="0" indent="-285750" algn="just">
              <a:lnSpc>
                <a:spcPct val="150000"/>
              </a:lnSpc>
              <a:buClrTx/>
              <a:buSzPct val="90000"/>
              <a:buFont typeface="Wingdings" pitchFamily="2" charset="2"/>
              <a:buChar char="§"/>
              <a:tabLst>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process the data.</a:t>
            </a: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292100" algn="l"/>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segment the PCB images.</a:t>
            </a: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292100" algn="l"/>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detect the PCB image.</a:t>
            </a:r>
            <a:endParaRPr lang="en-IN" sz="1800"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292100" algn="l"/>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detect and classify the defects in PCB images.</a:t>
            </a:r>
            <a:endParaRPr lang="en-IN" sz="1800" dirty="0">
              <a:solidFill>
                <a:schemeClr val="tx1"/>
              </a:solidFill>
              <a:effectLst/>
              <a:latin typeface="Palatino" pitchFamily="2" charset="77"/>
              <a:ea typeface="Palatino" pitchFamily="2" charset="77"/>
              <a:cs typeface="Symbol" panose="05050102010706020507" pitchFamily="18" charset="2"/>
            </a:endParaRPr>
          </a:p>
          <a:p>
            <a:endParaRPr lang="en-US"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FF39AF29-0F9F-070D-C0DF-5B5412116A2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8933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872358" y="-201289"/>
            <a:ext cx="10795163"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REQUIREMENT SPECIFICATION</a:t>
            </a:r>
            <a:endParaRPr lang="en-US" dirty="0"/>
          </a:p>
        </p:txBody>
      </p:sp>
      <p:sp>
        <p:nvSpPr>
          <p:cNvPr id="7" name="Slide Number Placeholder 4">
            <a:extLst>
              <a:ext uri="{FF2B5EF4-FFF2-40B4-BE49-F238E27FC236}">
                <a16:creationId xmlns:a16="http://schemas.microsoft.com/office/drawing/2014/main" id="{89AB74A7-D22B-8E3C-A3B2-CE3168EBCAA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0F661D9-D98B-AFC5-92D1-1B8ACB9D5E1D}"/>
              </a:ext>
            </a:extLst>
          </p:cNvPr>
          <p:cNvSpPr txBox="1"/>
          <p:nvPr/>
        </p:nvSpPr>
        <p:spPr>
          <a:xfrm>
            <a:off x="872358" y="1015671"/>
            <a:ext cx="7358105"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NON-FUNCTIONAL REQUIREMENTS</a:t>
            </a:r>
          </a:p>
        </p:txBody>
      </p:sp>
      <p:sp>
        <p:nvSpPr>
          <p:cNvPr id="3" name="TextBox 2">
            <a:extLst>
              <a:ext uri="{FF2B5EF4-FFF2-40B4-BE49-F238E27FC236}">
                <a16:creationId xmlns:a16="http://schemas.microsoft.com/office/drawing/2014/main" id="{11DAA305-D390-964E-3B78-966FD9DEBEA8}"/>
              </a:ext>
            </a:extLst>
          </p:cNvPr>
          <p:cNvSpPr txBox="1"/>
          <p:nvPr/>
        </p:nvSpPr>
        <p:spPr>
          <a:xfrm>
            <a:off x="743746" y="1749098"/>
            <a:ext cx="11052386" cy="4597412"/>
          </a:xfrm>
          <a:prstGeom prst="rect">
            <a:avLst/>
          </a:prstGeom>
          <a:noFill/>
        </p:spPr>
        <p:txBody>
          <a:bodyPr wrap="square" rtlCol="0">
            <a:spAutoFit/>
          </a:bodyPr>
          <a:lstStyle/>
          <a:p>
            <a:pPr marL="63500" marR="353060" indent="456565" algn="just">
              <a:lnSpc>
                <a:spcPct val="150000"/>
              </a:lnSpc>
              <a:spcAft>
                <a:spcPts val="0"/>
              </a:spcAft>
            </a:pPr>
            <a:r>
              <a:rPr lang="en-US" dirty="0">
                <a:solidFill>
                  <a:schemeClr val="tx1"/>
                </a:solidFill>
                <a:effectLst/>
                <a:latin typeface="Palatino" pitchFamily="2" charset="77"/>
                <a:ea typeface="Palatino" pitchFamily="2" charset="77"/>
              </a:rPr>
              <a:t>Non-practical preconditions are often referred to as system utilities. Different terms for non-practical necessities are "limitations, “quality characteristics" and "prerequisites for administration".</a:t>
            </a:r>
            <a:endParaRPr lang="en-IN" dirty="0">
              <a:solidFill>
                <a:schemeClr val="tx1"/>
              </a:solidFill>
              <a:effectLst/>
              <a:latin typeface="Palatino" pitchFamily="2" charset="77"/>
              <a:ea typeface="Palatino" pitchFamily="2" charset="77"/>
            </a:endParaRPr>
          </a:p>
          <a:p>
            <a:pPr marL="63500" marR="356870" indent="456565" algn="just">
              <a:lnSpc>
                <a:spcPct val="150000"/>
              </a:lnSpc>
              <a:spcBef>
                <a:spcPts val="5"/>
              </a:spcBef>
              <a:spcAft>
                <a:spcPts val="0"/>
              </a:spcAft>
            </a:pPr>
            <a:r>
              <a:rPr lang="en-US" dirty="0">
                <a:solidFill>
                  <a:schemeClr val="tx1"/>
                </a:solidFill>
                <a:effectLst/>
                <a:latin typeface="Palatino" pitchFamily="2" charset="77"/>
                <a:ea typeface="Palatino" pitchFamily="2" charset="77"/>
              </a:rPr>
              <a:t>The architecture should be created in order to incorporate new modules and functionalities, thereby promoting application development. The cost should be small as a result of programming packages being freely accessible.</a:t>
            </a:r>
            <a:endParaRPr lang="en-IN"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Usability: System should be user friendly.</a:t>
            </a:r>
            <a:endParaRPr lang="en-IN" dirty="0">
              <a:solidFill>
                <a:schemeClr val="tx1"/>
              </a:solidFill>
              <a:effectLst/>
              <a:latin typeface="Palatino" pitchFamily="2" charset="77"/>
              <a:ea typeface="Palatino" pitchFamily="2" charset="77"/>
            </a:endParaRPr>
          </a:p>
          <a:p>
            <a:pPr marL="285750" lvl="0" indent="-285750" algn="l">
              <a:lnSpc>
                <a:spcPct val="150000"/>
              </a:lnSpc>
              <a:spcBef>
                <a:spcPts val="1035"/>
              </a:spcBef>
              <a:spcAft>
                <a:spcPts val="0"/>
              </a:spcAft>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Reliability: The system should be reliable.</a:t>
            </a:r>
            <a:endParaRPr lang="en-IN" dirty="0">
              <a:solidFill>
                <a:schemeClr val="tx1"/>
              </a:solidFill>
              <a:effectLst/>
              <a:latin typeface="Palatino" pitchFamily="2" charset="77"/>
              <a:ea typeface="Palatino" pitchFamily="2" charset="77"/>
            </a:endParaRPr>
          </a:p>
          <a:p>
            <a:pPr marL="285750" lvl="0" indent="-285750" algn="l">
              <a:lnSpc>
                <a:spcPct val="150000"/>
              </a:lnSpc>
              <a:spcBef>
                <a:spcPts val="1020"/>
              </a:spcBef>
              <a:spcAft>
                <a:spcPts val="0"/>
              </a:spcAft>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Performance: The system should not take excess time in detecting the </a:t>
            </a:r>
            <a:r>
              <a:rPr lang="en-US" dirty="0">
                <a:effectLst/>
                <a:latin typeface="Palatino" pitchFamily="2" charset="77"/>
                <a:ea typeface="Palatino" pitchFamily="2" charset="77"/>
              </a:rPr>
              <a:t>defects in PCB images.</a:t>
            </a:r>
            <a:endParaRPr lang="en-IN" dirty="0">
              <a:solidFill>
                <a:schemeClr val="tx1"/>
              </a:solidFill>
              <a:effectLst/>
              <a:latin typeface="Palatino" pitchFamily="2" charset="77"/>
              <a:ea typeface="Palatino" pitchFamily="2" charset="77"/>
            </a:endParaRPr>
          </a:p>
          <a:p>
            <a:pPr marL="285750" lvl="0" indent="-285750" algn="l">
              <a:lnSpc>
                <a:spcPct val="150000"/>
              </a:lnSpc>
              <a:spcBef>
                <a:spcPts val="1030"/>
              </a:spcBef>
              <a:spcAft>
                <a:spcPts val="0"/>
              </a:spcAft>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Supportability: System should be easily updatable for future enhancement.</a:t>
            </a:r>
            <a:endParaRPr lang="en-IN" dirty="0">
              <a:solidFill>
                <a:schemeClr val="tx1"/>
              </a:solidFill>
              <a:effectLst/>
              <a:latin typeface="Palatino" pitchFamily="2" charset="77"/>
              <a:ea typeface="Palatino" pitchFamily="2" charset="77"/>
            </a:endParaRPr>
          </a:p>
          <a:p>
            <a:pPr>
              <a:lnSpc>
                <a:spcPct val="150000"/>
              </a:lnSpc>
            </a:pPr>
            <a:endParaRPr lang="en-US" dirty="0">
              <a:latin typeface="Palatino" pitchFamily="2" charset="77"/>
              <a:ea typeface="Palatino" pitchFamily="2" charset="77"/>
            </a:endParaRPr>
          </a:p>
        </p:txBody>
      </p:sp>
      <p:sp>
        <p:nvSpPr>
          <p:cNvPr id="6" name="TextBox 5">
            <a:extLst>
              <a:ext uri="{FF2B5EF4-FFF2-40B4-BE49-F238E27FC236}">
                <a16:creationId xmlns:a16="http://schemas.microsoft.com/office/drawing/2014/main" id="{73717987-5D0E-BA65-5B75-745C2727DE4D}"/>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774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75DC1-DC8F-4E5F-A022-62B632A9A4B7}"/>
              </a:ext>
            </a:extLst>
          </p:cNvPr>
          <p:cNvSpPr/>
          <p:nvPr/>
        </p:nvSpPr>
        <p:spPr>
          <a:xfrm>
            <a:off x="1955534" y="2343151"/>
            <a:ext cx="1159806" cy="425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Input Image</a:t>
            </a:r>
            <a:endParaRPr lang="en-IN" sz="900" dirty="0"/>
          </a:p>
        </p:txBody>
      </p:sp>
      <p:sp>
        <p:nvSpPr>
          <p:cNvPr id="7" name="Rectangle 6">
            <a:extLst>
              <a:ext uri="{FF2B5EF4-FFF2-40B4-BE49-F238E27FC236}">
                <a16:creationId xmlns:a16="http://schemas.microsoft.com/office/drawing/2014/main" id="{57DEE05F-09EA-480F-AA3B-5D6C0AA7525E}"/>
              </a:ext>
            </a:extLst>
          </p:cNvPr>
          <p:cNvSpPr/>
          <p:nvPr/>
        </p:nvSpPr>
        <p:spPr>
          <a:xfrm>
            <a:off x="1955534" y="3310180"/>
            <a:ext cx="1159805" cy="523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Image</a:t>
            </a:r>
          </a:p>
          <a:p>
            <a:pPr algn="ctr"/>
            <a:r>
              <a:rPr lang="en-IN" sz="900" dirty="0">
                <a:latin typeface="Times New Roman" panose="02020603050405020304" pitchFamily="18" charset="0"/>
                <a:cs typeface="Times New Roman" panose="02020603050405020304" pitchFamily="18" charset="0"/>
              </a:rPr>
              <a:t>Pre-processing</a:t>
            </a:r>
          </a:p>
        </p:txBody>
      </p:sp>
      <p:sp>
        <p:nvSpPr>
          <p:cNvPr id="8" name="Rectangle 7">
            <a:extLst>
              <a:ext uri="{FF2B5EF4-FFF2-40B4-BE49-F238E27FC236}">
                <a16:creationId xmlns:a16="http://schemas.microsoft.com/office/drawing/2014/main" id="{82773A23-2F19-4DD0-883D-3938C3192166}"/>
              </a:ext>
            </a:extLst>
          </p:cNvPr>
          <p:cNvSpPr/>
          <p:nvPr/>
        </p:nvSpPr>
        <p:spPr>
          <a:xfrm>
            <a:off x="3947952" y="3310180"/>
            <a:ext cx="1271514" cy="5236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Image</a:t>
            </a:r>
          </a:p>
          <a:p>
            <a:pPr algn="ctr"/>
            <a:r>
              <a:rPr lang="en-IN" sz="900" dirty="0">
                <a:latin typeface="Times New Roman" panose="02020603050405020304" pitchFamily="18" charset="0"/>
                <a:cs typeface="Times New Roman" panose="02020603050405020304" pitchFamily="18" charset="0"/>
              </a:rPr>
              <a:t>segmentation</a:t>
            </a:r>
            <a:endParaRPr lang="en-IN" sz="900" dirty="0"/>
          </a:p>
        </p:txBody>
      </p:sp>
      <p:sp>
        <p:nvSpPr>
          <p:cNvPr id="9" name="Rectangle 8">
            <a:extLst>
              <a:ext uri="{FF2B5EF4-FFF2-40B4-BE49-F238E27FC236}">
                <a16:creationId xmlns:a16="http://schemas.microsoft.com/office/drawing/2014/main" id="{B555B3F7-8B24-44C2-951C-F93846184B23}"/>
              </a:ext>
            </a:extLst>
          </p:cNvPr>
          <p:cNvSpPr/>
          <p:nvPr/>
        </p:nvSpPr>
        <p:spPr>
          <a:xfrm>
            <a:off x="6011217" y="3319328"/>
            <a:ext cx="1217678" cy="5227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Feature extraction </a:t>
            </a:r>
            <a:endParaRPr lang="en-IN" sz="900" dirty="0"/>
          </a:p>
        </p:txBody>
      </p:sp>
      <p:sp>
        <p:nvSpPr>
          <p:cNvPr id="10" name="Rectangle 9">
            <a:extLst>
              <a:ext uri="{FF2B5EF4-FFF2-40B4-BE49-F238E27FC236}">
                <a16:creationId xmlns:a16="http://schemas.microsoft.com/office/drawing/2014/main" id="{C25D998D-8B63-4C9A-9608-56E0A460E89E}"/>
              </a:ext>
            </a:extLst>
          </p:cNvPr>
          <p:cNvSpPr/>
          <p:nvPr/>
        </p:nvSpPr>
        <p:spPr>
          <a:xfrm>
            <a:off x="8011467" y="3310179"/>
            <a:ext cx="1159806" cy="5406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Defect classification </a:t>
            </a:r>
            <a:endParaRPr lang="en-IN" sz="900" dirty="0"/>
          </a:p>
        </p:txBody>
      </p:sp>
      <p:sp>
        <p:nvSpPr>
          <p:cNvPr id="11" name="Rectangle 10">
            <a:extLst>
              <a:ext uri="{FF2B5EF4-FFF2-40B4-BE49-F238E27FC236}">
                <a16:creationId xmlns:a16="http://schemas.microsoft.com/office/drawing/2014/main" id="{FAEC5323-5665-44FA-8B7F-BD1FB712F86F}"/>
              </a:ext>
            </a:extLst>
          </p:cNvPr>
          <p:cNvSpPr/>
          <p:nvPr/>
        </p:nvSpPr>
        <p:spPr>
          <a:xfrm>
            <a:off x="6155266" y="4538053"/>
            <a:ext cx="1355219" cy="3688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Image</a:t>
            </a:r>
          </a:p>
          <a:p>
            <a:pPr algn="ctr"/>
            <a:r>
              <a:rPr lang="en-IN" sz="900" dirty="0">
                <a:latin typeface="Times New Roman" panose="02020603050405020304" pitchFamily="18" charset="0"/>
                <a:cs typeface="Times New Roman" panose="02020603050405020304" pitchFamily="18" charset="0"/>
              </a:rPr>
              <a:t>database</a:t>
            </a:r>
            <a:endParaRPr lang="en-IN" sz="900" dirty="0"/>
          </a:p>
        </p:txBody>
      </p:sp>
      <p:sp>
        <p:nvSpPr>
          <p:cNvPr id="12" name="Rectangle 11">
            <a:extLst>
              <a:ext uri="{FF2B5EF4-FFF2-40B4-BE49-F238E27FC236}">
                <a16:creationId xmlns:a16="http://schemas.microsoft.com/office/drawing/2014/main" id="{72BCE99F-7DD3-455F-8EA8-BD0CACF436D0}"/>
              </a:ext>
            </a:extLst>
          </p:cNvPr>
          <p:cNvSpPr/>
          <p:nvPr/>
        </p:nvSpPr>
        <p:spPr>
          <a:xfrm>
            <a:off x="8031280" y="4523220"/>
            <a:ext cx="1200528" cy="442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Information synthesis</a:t>
            </a:r>
            <a:endParaRPr lang="en-IN" sz="900" dirty="0"/>
          </a:p>
        </p:txBody>
      </p:sp>
      <p:sp>
        <p:nvSpPr>
          <p:cNvPr id="13" name="Rectangle 12">
            <a:extLst>
              <a:ext uri="{FF2B5EF4-FFF2-40B4-BE49-F238E27FC236}">
                <a16:creationId xmlns:a16="http://schemas.microsoft.com/office/drawing/2014/main" id="{8049A43C-9FCE-47B8-A639-6D29F2C75830}"/>
              </a:ext>
            </a:extLst>
          </p:cNvPr>
          <p:cNvSpPr/>
          <p:nvPr/>
        </p:nvSpPr>
        <p:spPr>
          <a:xfrm>
            <a:off x="8031280" y="5433072"/>
            <a:ext cx="1200528" cy="4001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Information display</a:t>
            </a:r>
            <a:endParaRPr lang="en-IN" sz="900" dirty="0"/>
          </a:p>
        </p:txBody>
      </p:sp>
      <p:sp>
        <p:nvSpPr>
          <p:cNvPr id="14" name="Rectangle 13">
            <a:extLst>
              <a:ext uri="{FF2B5EF4-FFF2-40B4-BE49-F238E27FC236}">
                <a16:creationId xmlns:a16="http://schemas.microsoft.com/office/drawing/2014/main" id="{0CF7694E-838B-43ED-8CCC-D0A627001937}"/>
              </a:ext>
            </a:extLst>
          </p:cNvPr>
          <p:cNvSpPr/>
          <p:nvPr/>
        </p:nvSpPr>
        <p:spPr>
          <a:xfrm>
            <a:off x="6179028" y="5433072"/>
            <a:ext cx="1355219" cy="3860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900" dirty="0">
                <a:latin typeface="Times New Roman" panose="02020603050405020304" pitchFamily="18" charset="0"/>
                <a:cs typeface="Times New Roman" panose="02020603050405020304" pitchFamily="18" charset="0"/>
              </a:rPr>
              <a:t>Data management</a:t>
            </a:r>
            <a:endParaRPr lang="en-IN" sz="900" dirty="0"/>
          </a:p>
        </p:txBody>
      </p:sp>
      <p:cxnSp>
        <p:nvCxnSpPr>
          <p:cNvPr id="16" name="Straight Arrow Connector 15">
            <a:extLst>
              <a:ext uri="{FF2B5EF4-FFF2-40B4-BE49-F238E27FC236}">
                <a16:creationId xmlns:a16="http://schemas.microsoft.com/office/drawing/2014/main" id="{741DC19C-9AF6-4796-9CD4-70767B568A98}"/>
              </a:ext>
            </a:extLst>
          </p:cNvPr>
          <p:cNvCxnSpPr>
            <a:cxnSpLocks/>
          </p:cNvCxnSpPr>
          <p:nvPr/>
        </p:nvCxnSpPr>
        <p:spPr>
          <a:xfrm>
            <a:off x="2498332" y="2768588"/>
            <a:ext cx="0" cy="541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D1AC5FB-45D5-4F55-AD3D-9AAF25C2A4DA}"/>
              </a:ext>
            </a:extLst>
          </p:cNvPr>
          <p:cNvCxnSpPr>
            <a:cxnSpLocks/>
            <a:stCxn id="7" idx="3"/>
            <a:endCxn id="8" idx="1"/>
          </p:cNvCxnSpPr>
          <p:nvPr/>
        </p:nvCxnSpPr>
        <p:spPr>
          <a:xfrm>
            <a:off x="3115339" y="3572018"/>
            <a:ext cx="83261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41D7EEA-5310-4C4D-9E30-A7ABF48391EF}"/>
              </a:ext>
            </a:extLst>
          </p:cNvPr>
          <p:cNvCxnSpPr>
            <a:cxnSpLocks/>
          </p:cNvCxnSpPr>
          <p:nvPr/>
        </p:nvCxnSpPr>
        <p:spPr>
          <a:xfrm>
            <a:off x="5224529" y="3580710"/>
            <a:ext cx="7835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B931FB8-8B63-4329-9AE6-DC215C253950}"/>
              </a:ext>
            </a:extLst>
          </p:cNvPr>
          <p:cNvCxnSpPr>
            <a:cxnSpLocks/>
          </p:cNvCxnSpPr>
          <p:nvPr/>
        </p:nvCxnSpPr>
        <p:spPr>
          <a:xfrm flipV="1">
            <a:off x="7228895" y="3580709"/>
            <a:ext cx="791751" cy="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DB23B29-E6DD-45B4-88F8-EEFE35951790}"/>
              </a:ext>
            </a:extLst>
          </p:cNvPr>
          <p:cNvCxnSpPr>
            <a:cxnSpLocks/>
          </p:cNvCxnSpPr>
          <p:nvPr/>
        </p:nvCxnSpPr>
        <p:spPr>
          <a:xfrm>
            <a:off x="8611919" y="3856511"/>
            <a:ext cx="0" cy="68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CC07508-737F-4431-B1C4-E102FB006BDD}"/>
              </a:ext>
            </a:extLst>
          </p:cNvPr>
          <p:cNvCxnSpPr>
            <a:cxnSpLocks/>
          </p:cNvCxnSpPr>
          <p:nvPr/>
        </p:nvCxnSpPr>
        <p:spPr>
          <a:xfrm flipH="1">
            <a:off x="7510486" y="4735548"/>
            <a:ext cx="5101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3E35C43-D230-4E1E-BD95-814F71E89BF5}"/>
              </a:ext>
            </a:extLst>
          </p:cNvPr>
          <p:cNvCxnSpPr/>
          <p:nvPr/>
        </p:nvCxnSpPr>
        <p:spPr>
          <a:xfrm flipV="1">
            <a:off x="6827101" y="4906930"/>
            <a:ext cx="0" cy="526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E0FFBF5-8EC3-4FB6-BBE2-47B241268716}"/>
              </a:ext>
            </a:extLst>
          </p:cNvPr>
          <p:cNvCxnSpPr>
            <a:cxnSpLocks/>
          </p:cNvCxnSpPr>
          <p:nvPr/>
        </p:nvCxnSpPr>
        <p:spPr>
          <a:xfrm>
            <a:off x="8611919" y="4965667"/>
            <a:ext cx="0" cy="480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794DDAC2-DD68-A47A-82C1-4BE2B207616E}"/>
              </a:ext>
            </a:extLst>
          </p:cNvPr>
          <p:cNvSpPr txBox="1">
            <a:spLocks/>
          </p:cNvSpPr>
          <p:nvPr/>
        </p:nvSpPr>
        <p:spPr>
          <a:xfrm>
            <a:off x="1771464" y="122292"/>
            <a:ext cx="8947650" cy="891975"/>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HIGH LEVEL DESIGN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AD1316D0-734A-E63A-75A9-3607F89C5CEF}"/>
              </a:ext>
            </a:extLst>
          </p:cNvPr>
          <p:cNvSpPr txBox="1"/>
          <p:nvPr/>
        </p:nvSpPr>
        <p:spPr>
          <a:xfrm>
            <a:off x="872358" y="1015671"/>
            <a:ext cx="5400837"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ARCHITECTURE DIAGRAM</a:t>
            </a:r>
          </a:p>
        </p:txBody>
      </p:sp>
      <p:sp>
        <p:nvSpPr>
          <p:cNvPr id="19" name="TextBox 18">
            <a:extLst>
              <a:ext uri="{FF2B5EF4-FFF2-40B4-BE49-F238E27FC236}">
                <a16:creationId xmlns:a16="http://schemas.microsoft.com/office/drawing/2014/main" id="{3C925F61-0B03-852B-BDF8-9DCFBF703ED8}"/>
              </a:ext>
            </a:extLst>
          </p:cNvPr>
          <p:cNvSpPr txBox="1"/>
          <p:nvPr/>
        </p:nvSpPr>
        <p:spPr>
          <a:xfrm>
            <a:off x="5117479" y="6263406"/>
            <a:ext cx="3410677"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Fig 1: Architecture Diagram</a:t>
            </a:r>
          </a:p>
        </p:txBody>
      </p:sp>
      <p:sp>
        <p:nvSpPr>
          <p:cNvPr id="3" name="TextBox 2">
            <a:extLst>
              <a:ext uri="{FF2B5EF4-FFF2-40B4-BE49-F238E27FC236}">
                <a16:creationId xmlns:a16="http://schemas.microsoft.com/office/drawing/2014/main" id="{C5A5ECED-BA68-ACA7-D5B4-3B29424285BD}"/>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4">
            <a:extLst>
              <a:ext uri="{FF2B5EF4-FFF2-40B4-BE49-F238E27FC236}">
                <a16:creationId xmlns:a16="http://schemas.microsoft.com/office/drawing/2014/main" id="{4C7E5160-F7B3-4DF6-0673-69AF120EB9A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057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94273" y="6455763"/>
            <a:ext cx="2993897"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Fig 2: Use case diagram</a:t>
            </a:r>
          </a:p>
        </p:txBody>
      </p:sp>
      <p:sp>
        <p:nvSpPr>
          <p:cNvPr id="7" name="Rectangle 6"/>
          <p:cNvSpPr/>
          <p:nvPr/>
        </p:nvSpPr>
        <p:spPr>
          <a:xfrm>
            <a:off x="4112239" y="1119196"/>
            <a:ext cx="4180114" cy="5355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1243" y="1171447"/>
            <a:ext cx="3775166" cy="7315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a:t>
            </a:r>
          </a:p>
        </p:txBody>
      </p:sp>
      <p:sp>
        <p:nvSpPr>
          <p:cNvPr id="10" name="Oval 9"/>
          <p:cNvSpPr/>
          <p:nvPr/>
        </p:nvSpPr>
        <p:spPr>
          <a:xfrm>
            <a:off x="4277701" y="1963928"/>
            <a:ext cx="3714205" cy="6308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260285" y="2769470"/>
            <a:ext cx="3775166" cy="7315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2" name="Oval 11"/>
          <p:cNvSpPr/>
          <p:nvPr/>
        </p:nvSpPr>
        <p:spPr>
          <a:xfrm>
            <a:off x="4229804" y="3522760"/>
            <a:ext cx="3775166" cy="6400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38513" y="4202030"/>
            <a:ext cx="3775166" cy="7315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47221" y="4972737"/>
            <a:ext cx="3775166" cy="7184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16741" y="5756510"/>
            <a:ext cx="3775166" cy="6400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891553" y="3091688"/>
            <a:ext cx="705394" cy="67926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977461" y="2961059"/>
            <a:ext cx="627017" cy="67926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7" idx="4"/>
          </p:cNvCxnSpPr>
          <p:nvPr/>
        </p:nvCxnSpPr>
        <p:spPr>
          <a:xfrm rot="16200000" flipH="1">
            <a:off x="1760924" y="4254282"/>
            <a:ext cx="979714" cy="1306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rot="5400000">
            <a:off x="2035244" y="4750671"/>
            <a:ext cx="235132" cy="20900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270375" y="4737607"/>
            <a:ext cx="248195" cy="24819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V="1">
            <a:off x="1930741" y="4254281"/>
            <a:ext cx="679269" cy="39189"/>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18" idx="4"/>
          </p:cNvCxnSpPr>
          <p:nvPr/>
        </p:nvCxnSpPr>
        <p:spPr>
          <a:xfrm rot="16200000" flipH="1">
            <a:off x="9748861" y="4182435"/>
            <a:ext cx="1110343" cy="2612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10062371" y="4770264"/>
            <a:ext cx="300445" cy="23513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10304032" y="4724544"/>
            <a:ext cx="326572" cy="24819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9872958" y="4175904"/>
            <a:ext cx="809897" cy="3918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endCxn id="8" idx="2"/>
          </p:cNvCxnSpPr>
          <p:nvPr/>
        </p:nvCxnSpPr>
        <p:spPr>
          <a:xfrm rot="5400000" flipH="1" flipV="1">
            <a:off x="2688387" y="1641712"/>
            <a:ext cx="1737359" cy="1528353"/>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a:cxnSpLocks/>
            <a:endCxn id="10" idx="2"/>
          </p:cNvCxnSpPr>
          <p:nvPr/>
        </p:nvCxnSpPr>
        <p:spPr>
          <a:xfrm flipV="1">
            <a:off x="2897392" y="2279372"/>
            <a:ext cx="1380309" cy="1178075"/>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a:endCxn id="11" idx="2"/>
          </p:cNvCxnSpPr>
          <p:nvPr/>
        </p:nvCxnSpPr>
        <p:spPr>
          <a:xfrm flipV="1">
            <a:off x="2988832" y="3135231"/>
            <a:ext cx="1271453" cy="50509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a:endCxn id="15" idx="2"/>
          </p:cNvCxnSpPr>
          <p:nvPr/>
        </p:nvCxnSpPr>
        <p:spPr>
          <a:xfrm rot="16200000" flipH="1">
            <a:off x="2750437" y="4610246"/>
            <a:ext cx="1600201" cy="1332408"/>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a:cxnSpLocks/>
            <a:stCxn id="8" idx="6"/>
          </p:cNvCxnSpPr>
          <p:nvPr/>
        </p:nvCxnSpPr>
        <p:spPr>
          <a:xfrm>
            <a:off x="8096409" y="1537208"/>
            <a:ext cx="1776549" cy="1606731"/>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cxnSpLocks/>
            <a:stCxn id="10" idx="6"/>
          </p:cNvCxnSpPr>
          <p:nvPr/>
        </p:nvCxnSpPr>
        <p:spPr>
          <a:xfrm>
            <a:off x="7991906" y="2279372"/>
            <a:ext cx="1645921" cy="108663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8070284" y="3157001"/>
            <a:ext cx="1502228" cy="40494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stCxn id="12" idx="6"/>
          </p:cNvCxnSpPr>
          <p:nvPr/>
        </p:nvCxnSpPr>
        <p:spPr>
          <a:xfrm flipV="1">
            <a:off x="8004970" y="3744830"/>
            <a:ext cx="1580605" cy="9797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stCxn id="13" idx="6"/>
          </p:cNvCxnSpPr>
          <p:nvPr/>
        </p:nvCxnSpPr>
        <p:spPr>
          <a:xfrm flipV="1">
            <a:off x="8013679" y="3979961"/>
            <a:ext cx="1650273" cy="58782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14" idx="6"/>
          </p:cNvCxnSpPr>
          <p:nvPr/>
        </p:nvCxnSpPr>
        <p:spPr>
          <a:xfrm flipV="1">
            <a:off x="8022387" y="4228156"/>
            <a:ext cx="1746068" cy="110381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15" idx="6"/>
          </p:cNvCxnSpPr>
          <p:nvPr/>
        </p:nvCxnSpPr>
        <p:spPr>
          <a:xfrm flipV="1">
            <a:off x="7991907" y="4502476"/>
            <a:ext cx="1828800" cy="1574075"/>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692844" y="1302076"/>
            <a:ext cx="724878" cy="400110"/>
          </a:xfrm>
          <a:prstGeom prst="rect">
            <a:avLst/>
          </a:prstGeom>
          <a:noFill/>
        </p:spPr>
        <p:txBody>
          <a:bodyPr wrap="none" rtlCol="0">
            <a:spAutoFit/>
          </a:bodyPr>
          <a:lstStyle/>
          <a:p>
            <a:r>
              <a:rPr lang="en-US" sz="2000" dirty="0">
                <a:latin typeface="Times New Roman" pitchFamily="18" charset="0"/>
                <a:cs typeface="Times New Roman" pitchFamily="18" charset="0"/>
              </a:rPr>
              <a:t>Input</a:t>
            </a:r>
          </a:p>
        </p:txBody>
      </p:sp>
      <p:sp>
        <p:nvSpPr>
          <p:cNvPr id="67" name="TextBox 66"/>
          <p:cNvSpPr txBox="1"/>
          <p:nvPr/>
        </p:nvSpPr>
        <p:spPr>
          <a:xfrm>
            <a:off x="5294910" y="2101128"/>
            <a:ext cx="1705916" cy="400110"/>
          </a:xfrm>
          <a:prstGeom prst="rect">
            <a:avLst/>
          </a:prstGeom>
          <a:noFill/>
        </p:spPr>
        <p:txBody>
          <a:bodyPr wrap="none" rtlCol="0">
            <a:spAutoFit/>
          </a:bodyPr>
          <a:lstStyle/>
          <a:p>
            <a:r>
              <a:rPr lang="en-US" sz="2000" dirty="0">
                <a:latin typeface="Times New Roman" pitchFamily="18" charset="0"/>
                <a:cs typeface="Times New Roman" pitchFamily="18" charset="0"/>
              </a:rPr>
              <a:t>Pre-processing</a:t>
            </a:r>
          </a:p>
        </p:txBody>
      </p:sp>
      <p:sp>
        <p:nvSpPr>
          <p:cNvPr id="68" name="TextBox 67"/>
          <p:cNvSpPr txBox="1"/>
          <p:nvPr/>
        </p:nvSpPr>
        <p:spPr>
          <a:xfrm>
            <a:off x="5163030" y="2945064"/>
            <a:ext cx="2039341" cy="400110"/>
          </a:xfrm>
          <a:prstGeom prst="rect">
            <a:avLst/>
          </a:prstGeom>
          <a:noFill/>
        </p:spPr>
        <p:txBody>
          <a:bodyPr wrap="none" rtlCol="0">
            <a:spAutoFit/>
          </a:bodyPr>
          <a:lstStyle/>
          <a:p>
            <a:r>
              <a:rPr lang="en-US" sz="2000" dirty="0">
                <a:latin typeface="Times New Roman" pitchFamily="18" charset="0"/>
                <a:cs typeface="Times New Roman" pitchFamily="18" charset="0"/>
              </a:rPr>
              <a:t>Feature extraction</a:t>
            </a:r>
          </a:p>
        </p:txBody>
      </p:sp>
      <p:sp>
        <p:nvSpPr>
          <p:cNvPr id="69" name="TextBox 68"/>
          <p:cNvSpPr txBox="1"/>
          <p:nvPr/>
        </p:nvSpPr>
        <p:spPr>
          <a:xfrm>
            <a:off x="5313127" y="3614629"/>
            <a:ext cx="1849289" cy="400110"/>
          </a:xfrm>
          <a:prstGeom prst="rect">
            <a:avLst/>
          </a:prstGeom>
          <a:noFill/>
        </p:spPr>
        <p:txBody>
          <a:bodyPr wrap="none" rtlCol="0">
            <a:spAutoFit/>
          </a:bodyPr>
          <a:lstStyle/>
          <a:p>
            <a:r>
              <a:rPr lang="en-US" sz="2000" dirty="0">
                <a:latin typeface="Times New Roman" pitchFamily="18" charset="0"/>
                <a:cs typeface="Times New Roman" pitchFamily="18" charset="0"/>
              </a:rPr>
              <a:t>Training Model</a:t>
            </a:r>
          </a:p>
        </p:txBody>
      </p:sp>
      <p:sp>
        <p:nvSpPr>
          <p:cNvPr id="70" name="TextBox 69"/>
          <p:cNvSpPr txBox="1"/>
          <p:nvPr/>
        </p:nvSpPr>
        <p:spPr>
          <a:xfrm>
            <a:off x="5337791" y="4350559"/>
            <a:ext cx="1896470" cy="400110"/>
          </a:xfrm>
          <a:prstGeom prst="rect">
            <a:avLst/>
          </a:prstGeom>
          <a:noFill/>
        </p:spPr>
        <p:txBody>
          <a:bodyPr wrap="square" rtlCol="0">
            <a:spAutoFit/>
          </a:bodyPr>
          <a:lstStyle/>
          <a:p>
            <a:r>
              <a:rPr lang="en-US" sz="2000" dirty="0">
                <a:latin typeface="Times New Roman" pitchFamily="18" charset="0"/>
                <a:cs typeface="Times New Roman" pitchFamily="18" charset="0"/>
              </a:rPr>
              <a:t>Classification</a:t>
            </a:r>
          </a:p>
        </p:txBody>
      </p:sp>
      <p:sp>
        <p:nvSpPr>
          <p:cNvPr id="71" name="TextBox 70"/>
          <p:cNvSpPr txBox="1"/>
          <p:nvPr/>
        </p:nvSpPr>
        <p:spPr>
          <a:xfrm>
            <a:off x="5209518" y="5129493"/>
            <a:ext cx="2048959" cy="400110"/>
          </a:xfrm>
          <a:prstGeom prst="rect">
            <a:avLst/>
          </a:prstGeom>
          <a:noFill/>
        </p:spPr>
        <p:txBody>
          <a:bodyPr wrap="none" rtlCol="0">
            <a:spAutoFit/>
          </a:bodyPr>
          <a:lstStyle/>
          <a:p>
            <a:r>
              <a:rPr lang="en-US" sz="2000" dirty="0">
                <a:latin typeface="Times New Roman" pitchFamily="18" charset="0"/>
                <a:cs typeface="Times New Roman" pitchFamily="18" charset="0"/>
              </a:rPr>
              <a:t>Select PCB image</a:t>
            </a:r>
          </a:p>
        </p:txBody>
      </p:sp>
      <p:sp>
        <p:nvSpPr>
          <p:cNvPr id="72" name="TextBox 71"/>
          <p:cNvSpPr txBox="1"/>
          <p:nvPr/>
        </p:nvSpPr>
        <p:spPr>
          <a:xfrm>
            <a:off x="5405460" y="5847951"/>
            <a:ext cx="1612942" cy="400110"/>
          </a:xfrm>
          <a:prstGeom prst="rect">
            <a:avLst/>
          </a:prstGeom>
          <a:noFill/>
        </p:spPr>
        <p:txBody>
          <a:bodyPr wrap="none" rtlCol="0">
            <a:spAutoFit/>
          </a:bodyPr>
          <a:lstStyle/>
          <a:p>
            <a:r>
              <a:rPr lang="en-US" sz="2000" dirty="0">
                <a:latin typeface="Times New Roman" pitchFamily="18" charset="0"/>
                <a:cs typeface="Times New Roman" pitchFamily="18" charset="0"/>
              </a:rPr>
              <a:t>Display result</a:t>
            </a:r>
          </a:p>
        </p:txBody>
      </p:sp>
      <p:sp>
        <p:nvSpPr>
          <p:cNvPr id="73" name="TextBox 72"/>
          <p:cNvSpPr txBox="1"/>
          <p:nvPr/>
        </p:nvSpPr>
        <p:spPr>
          <a:xfrm>
            <a:off x="1904616" y="5325435"/>
            <a:ext cx="668773" cy="400110"/>
          </a:xfrm>
          <a:prstGeom prst="rect">
            <a:avLst/>
          </a:prstGeom>
          <a:noFill/>
        </p:spPr>
        <p:txBody>
          <a:bodyPr wrap="none" rtlCol="0">
            <a:spAutoFit/>
          </a:bodyPr>
          <a:lstStyle/>
          <a:p>
            <a:r>
              <a:rPr lang="en-US" sz="2000" dirty="0">
                <a:latin typeface="Times New Roman" pitchFamily="18" charset="0"/>
                <a:cs typeface="Times New Roman" pitchFamily="18" charset="0"/>
              </a:rPr>
              <a:t>User</a:t>
            </a:r>
          </a:p>
        </p:txBody>
      </p:sp>
      <p:sp>
        <p:nvSpPr>
          <p:cNvPr id="74" name="TextBox 73"/>
          <p:cNvSpPr txBox="1"/>
          <p:nvPr/>
        </p:nvSpPr>
        <p:spPr>
          <a:xfrm>
            <a:off x="9794580" y="5194807"/>
            <a:ext cx="938077" cy="400110"/>
          </a:xfrm>
          <a:prstGeom prst="rect">
            <a:avLst/>
          </a:prstGeom>
          <a:noFill/>
        </p:spPr>
        <p:txBody>
          <a:bodyPr wrap="none" rtlCol="0">
            <a:spAutoFit/>
          </a:bodyPr>
          <a:lstStyle/>
          <a:p>
            <a:r>
              <a:rPr lang="en-US" sz="2000" dirty="0">
                <a:latin typeface="Times New Roman" pitchFamily="18" charset="0"/>
                <a:cs typeface="Times New Roman" pitchFamily="18" charset="0"/>
              </a:rPr>
              <a:t>System</a:t>
            </a:r>
          </a:p>
        </p:txBody>
      </p:sp>
      <p:sp>
        <p:nvSpPr>
          <p:cNvPr id="19" name="Title 18">
            <a:extLst>
              <a:ext uri="{FF2B5EF4-FFF2-40B4-BE49-F238E27FC236}">
                <a16:creationId xmlns:a16="http://schemas.microsoft.com/office/drawing/2014/main" id="{6FF3B7CE-363A-756E-B86B-8DF4E2B36DDF}"/>
              </a:ext>
            </a:extLst>
          </p:cNvPr>
          <p:cNvSpPr>
            <a:spLocks noGrp="1"/>
          </p:cNvSpPr>
          <p:nvPr>
            <p:ph type="title"/>
          </p:nvPr>
        </p:nvSpPr>
        <p:spPr>
          <a:xfrm>
            <a:off x="1717382" y="-200444"/>
            <a:ext cx="8930638" cy="921224"/>
          </a:xfrm>
        </p:spPr>
        <p:txBody>
          <a:bodyPr>
            <a:normAutofit/>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HIGH LEVEL DESIGN</a:t>
            </a:r>
            <a:endParaRPr lang="en-US" dirty="0"/>
          </a:p>
        </p:txBody>
      </p:sp>
      <p:sp>
        <p:nvSpPr>
          <p:cNvPr id="4" name="Slide Number Placeholder 4">
            <a:extLst>
              <a:ext uri="{FF2B5EF4-FFF2-40B4-BE49-F238E27FC236}">
                <a16:creationId xmlns:a16="http://schemas.microsoft.com/office/drawing/2014/main" id="{886D0349-0A3F-8EDC-0ED1-5C1ECC8FC7BA}"/>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42DE2B8C-A399-7296-3ADB-D90CC8E3097E}"/>
              </a:ext>
            </a:extLst>
          </p:cNvPr>
          <p:cNvSpPr txBox="1"/>
          <p:nvPr/>
        </p:nvSpPr>
        <p:spPr>
          <a:xfrm>
            <a:off x="860857" y="615569"/>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USECASE DIAGRAM</a:t>
            </a:r>
          </a:p>
        </p:txBody>
      </p:sp>
      <p:sp>
        <p:nvSpPr>
          <p:cNvPr id="3" name="TextBox 2">
            <a:extLst>
              <a:ext uri="{FF2B5EF4-FFF2-40B4-BE49-F238E27FC236}">
                <a16:creationId xmlns:a16="http://schemas.microsoft.com/office/drawing/2014/main" id="{DAFC80FA-A06C-B136-E9D0-8DB355141395}"/>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F13C5A58-583B-4A19-B0DC-57DF412E72F7}"/>
              </a:ext>
            </a:extLst>
          </p:cNvPr>
          <p:cNvSpPr>
            <a:spLocks noGrp="1"/>
          </p:cNvSpPr>
          <p:nvPr/>
        </p:nvSpPr>
        <p:spPr>
          <a:xfrm>
            <a:off x="1013540" y="63758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100" b="1" dirty="0">
              <a:solidFill>
                <a:srgbClr val="002060"/>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30D7173-692B-4F17-A5B0-E375837F491D}"/>
              </a:ext>
            </a:extLst>
          </p:cNvPr>
          <p:cNvSpPr txBox="1">
            <a:spLocks/>
          </p:cNvSpPr>
          <p:nvPr/>
        </p:nvSpPr>
        <p:spPr>
          <a:xfrm>
            <a:off x="1849828" y="-79309"/>
            <a:ext cx="8288535" cy="75544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HIGH LEVEL DESIGN</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8" name="Oval 7">
            <a:extLst>
              <a:ext uri="{FF2B5EF4-FFF2-40B4-BE49-F238E27FC236}">
                <a16:creationId xmlns:a16="http://schemas.microsoft.com/office/drawing/2014/main" id="{AB67A151-3BB3-4F26-BA7A-CE883E9080B3}"/>
              </a:ext>
            </a:extLst>
          </p:cNvPr>
          <p:cNvSpPr/>
          <p:nvPr/>
        </p:nvSpPr>
        <p:spPr>
          <a:xfrm>
            <a:off x="4944426" y="945125"/>
            <a:ext cx="1703671" cy="48126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START</a:t>
            </a:r>
          </a:p>
        </p:txBody>
      </p:sp>
      <p:sp>
        <p:nvSpPr>
          <p:cNvPr id="9" name="Rectangle 8">
            <a:extLst>
              <a:ext uri="{FF2B5EF4-FFF2-40B4-BE49-F238E27FC236}">
                <a16:creationId xmlns:a16="http://schemas.microsoft.com/office/drawing/2014/main" id="{A802B482-C33E-4BCF-B79B-CB742CC8CCE8}"/>
              </a:ext>
            </a:extLst>
          </p:cNvPr>
          <p:cNvSpPr/>
          <p:nvPr/>
        </p:nvSpPr>
        <p:spPr>
          <a:xfrm>
            <a:off x="4944426" y="1634124"/>
            <a:ext cx="1703671" cy="372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Image Collection</a:t>
            </a:r>
          </a:p>
        </p:txBody>
      </p:sp>
      <p:sp>
        <p:nvSpPr>
          <p:cNvPr id="10" name="Rectangle 9">
            <a:extLst>
              <a:ext uri="{FF2B5EF4-FFF2-40B4-BE49-F238E27FC236}">
                <a16:creationId xmlns:a16="http://schemas.microsoft.com/office/drawing/2014/main" id="{289E69EC-5DE5-4E7C-ADE2-E9AFCC6E342C}"/>
              </a:ext>
            </a:extLst>
          </p:cNvPr>
          <p:cNvSpPr/>
          <p:nvPr/>
        </p:nvSpPr>
        <p:spPr>
          <a:xfrm>
            <a:off x="4968488" y="2143037"/>
            <a:ext cx="1655545" cy="3480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Split dataset </a:t>
            </a:r>
            <a:endParaRPr lang="en-IN" sz="1400" dirty="0"/>
          </a:p>
        </p:txBody>
      </p:sp>
      <p:sp>
        <p:nvSpPr>
          <p:cNvPr id="11" name="Rectangle 10">
            <a:extLst>
              <a:ext uri="{FF2B5EF4-FFF2-40B4-BE49-F238E27FC236}">
                <a16:creationId xmlns:a16="http://schemas.microsoft.com/office/drawing/2014/main" id="{0DB9EA01-F5F3-437E-90AD-39188D0F5221}"/>
              </a:ext>
            </a:extLst>
          </p:cNvPr>
          <p:cNvSpPr/>
          <p:nvPr/>
        </p:nvSpPr>
        <p:spPr>
          <a:xfrm>
            <a:off x="4050229" y="2774082"/>
            <a:ext cx="1226591" cy="3219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Train</a:t>
            </a:r>
            <a:endParaRPr lang="en-IN" sz="1400" dirty="0"/>
          </a:p>
        </p:txBody>
      </p:sp>
      <p:sp>
        <p:nvSpPr>
          <p:cNvPr id="12" name="Rectangle 11">
            <a:extLst>
              <a:ext uri="{FF2B5EF4-FFF2-40B4-BE49-F238E27FC236}">
                <a16:creationId xmlns:a16="http://schemas.microsoft.com/office/drawing/2014/main" id="{DDABDB9E-4EF3-41C9-91B2-E4DDCC2D6A30}"/>
              </a:ext>
            </a:extLst>
          </p:cNvPr>
          <p:cNvSpPr/>
          <p:nvPr/>
        </p:nvSpPr>
        <p:spPr>
          <a:xfrm>
            <a:off x="6522033" y="2770354"/>
            <a:ext cx="1226591" cy="302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Test</a:t>
            </a:r>
            <a:endParaRPr lang="en-IN" sz="1400" dirty="0"/>
          </a:p>
        </p:txBody>
      </p:sp>
      <p:sp>
        <p:nvSpPr>
          <p:cNvPr id="13" name="Rectangle 12">
            <a:extLst>
              <a:ext uri="{FF2B5EF4-FFF2-40B4-BE49-F238E27FC236}">
                <a16:creationId xmlns:a16="http://schemas.microsoft.com/office/drawing/2014/main" id="{A83194B1-63DA-402C-A92E-C51EF93EB29C}"/>
              </a:ext>
            </a:extLst>
          </p:cNvPr>
          <p:cNvSpPr/>
          <p:nvPr/>
        </p:nvSpPr>
        <p:spPr>
          <a:xfrm>
            <a:off x="4956455" y="3304841"/>
            <a:ext cx="1679610" cy="3069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Pre-processing</a:t>
            </a:r>
            <a:endParaRPr lang="en-IN" sz="1400" dirty="0"/>
          </a:p>
        </p:txBody>
      </p:sp>
      <p:sp>
        <p:nvSpPr>
          <p:cNvPr id="14" name="Rectangle 13">
            <a:extLst>
              <a:ext uri="{FF2B5EF4-FFF2-40B4-BE49-F238E27FC236}">
                <a16:creationId xmlns:a16="http://schemas.microsoft.com/office/drawing/2014/main" id="{EF2069E0-D829-481A-AD03-1866EF2EACF8}"/>
              </a:ext>
            </a:extLst>
          </p:cNvPr>
          <p:cNvSpPr/>
          <p:nvPr/>
        </p:nvSpPr>
        <p:spPr>
          <a:xfrm>
            <a:off x="4944426" y="3804437"/>
            <a:ext cx="1703672" cy="2755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Feature extraction</a:t>
            </a:r>
            <a:endParaRPr lang="en-IN" sz="1400" dirty="0"/>
          </a:p>
        </p:txBody>
      </p:sp>
      <p:sp>
        <p:nvSpPr>
          <p:cNvPr id="15" name="Rectangle 14">
            <a:extLst>
              <a:ext uri="{FF2B5EF4-FFF2-40B4-BE49-F238E27FC236}">
                <a16:creationId xmlns:a16="http://schemas.microsoft.com/office/drawing/2014/main" id="{39B1E7AE-217C-463C-92A1-4AE41C162A26}"/>
              </a:ext>
            </a:extLst>
          </p:cNvPr>
          <p:cNvSpPr/>
          <p:nvPr/>
        </p:nvSpPr>
        <p:spPr>
          <a:xfrm>
            <a:off x="4944426" y="4262353"/>
            <a:ext cx="1703672" cy="288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Defect classification</a:t>
            </a:r>
            <a:endParaRPr lang="en-IN" sz="1400" dirty="0"/>
          </a:p>
        </p:txBody>
      </p:sp>
      <p:sp>
        <p:nvSpPr>
          <p:cNvPr id="16" name="Diamond 15">
            <a:extLst>
              <a:ext uri="{FF2B5EF4-FFF2-40B4-BE49-F238E27FC236}">
                <a16:creationId xmlns:a16="http://schemas.microsoft.com/office/drawing/2014/main" id="{83B14CC5-46A2-4D19-90B6-A5B01CE03DC1}"/>
              </a:ext>
            </a:extLst>
          </p:cNvPr>
          <p:cNvSpPr/>
          <p:nvPr/>
        </p:nvSpPr>
        <p:spPr>
          <a:xfrm>
            <a:off x="4877047" y="4754100"/>
            <a:ext cx="1838426" cy="60966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Defect?</a:t>
            </a:r>
            <a:endParaRPr lang="en-IN" sz="1400" dirty="0"/>
          </a:p>
        </p:txBody>
      </p:sp>
      <p:sp>
        <p:nvSpPr>
          <p:cNvPr id="17" name="Rectangle 16">
            <a:extLst>
              <a:ext uri="{FF2B5EF4-FFF2-40B4-BE49-F238E27FC236}">
                <a16:creationId xmlns:a16="http://schemas.microsoft.com/office/drawing/2014/main" id="{C1F862A2-6353-42B0-B15D-984BE1594736}"/>
              </a:ext>
            </a:extLst>
          </p:cNvPr>
          <p:cNvSpPr/>
          <p:nvPr/>
        </p:nvSpPr>
        <p:spPr>
          <a:xfrm>
            <a:off x="4944425" y="5616959"/>
            <a:ext cx="1703671" cy="3148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Normal</a:t>
            </a:r>
            <a:endParaRPr lang="en-IN" sz="1400" dirty="0"/>
          </a:p>
        </p:txBody>
      </p:sp>
      <p:sp>
        <p:nvSpPr>
          <p:cNvPr id="18" name="Oval 17">
            <a:extLst>
              <a:ext uri="{FF2B5EF4-FFF2-40B4-BE49-F238E27FC236}">
                <a16:creationId xmlns:a16="http://schemas.microsoft.com/office/drawing/2014/main" id="{260A7009-AFE2-4CF0-BEFF-933747C7C495}"/>
              </a:ext>
            </a:extLst>
          </p:cNvPr>
          <p:cNvSpPr/>
          <p:nvPr/>
        </p:nvSpPr>
        <p:spPr>
          <a:xfrm>
            <a:off x="4944426" y="6152492"/>
            <a:ext cx="1703670" cy="36512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END</a:t>
            </a:r>
          </a:p>
        </p:txBody>
      </p:sp>
      <p:sp>
        <p:nvSpPr>
          <p:cNvPr id="19" name="Rectangle 18">
            <a:extLst>
              <a:ext uri="{FF2B5EF4-FFF2-40B4-BE49-F238E27FC236}">
                <a16:creationId xmlns:a16="http://schemas.microsoft.com/office/drawing/2014/main" id="{41B23335-F4E3-4A7B-A66D-0E411E786138}"/>
              </a:ext>
            </a:extLst>
          </p:cNvPr>
          <p:cNvSpPr/>
          <p:nvPr/>
        </p:nvSpPr>
        <p:spPr>
          <a:xfrm>
            <a:off x="7405742" y="5516844"/>
            <a:ext cx="1698089" cy="307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Specific PCB Defect </a:t>
            </a:r>
            <a:endParaRPr lang="en-IN" sz="1400" dirty="0"/>
          </a:p>
        </p:txBody>
      </p:sp>
      <p:cxnSp>
        <p:nvCxnSpPr>
          <p:cNvPr id="20" name="Straight Connector 19">
            <a:extLst>
              <a:ext uri="{FF2B5EF4-FFF2-40B4-BE49-F238E27FC236}">
                <a16:creationId xmlns:a16="http://schemas.microsoft.com/office/drawing/2014/main" id="{A6B03FEF-6624-4250-A41C-F4649225EF85}"/>
              </a:ext>
            </a:extLst>
          </p:cNvPr>
          <p:cNvCxnSpPr>
            <a:cxnSpLocks/>
          </p:cNvCxnSpPr>
          <p:nvPr/>
        </p:nvCxnSpPr>
        <p:spPr>
          <a:xfrm>
            <a:off x="6688239" y="5058932"/>
            <a:ext cx="15840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7338AC9-DD24-4BE8-B3BA-BC9BE2E7FA9A}"/>
              </a:ext>
            </a:extLst>
          </p:cNvPr>
          <p:cNvCxnSpPr>
            <a:cxnSpLocks/>
            <a:stCxn id="8" idx="4"/>
            <a:endCxn id="9" idx="0"/>
          </p:cNvCxnSpPr>
          <p:nvPr/>
        </p:nvCxnSpPr>
        <p:spPr>
          <a:xfrm>
            <a:off x="5796262" y="1426387"/>
            <a:ext cx="0" cy="207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76C9E0B-1C43-4A06-A601-1EB8BFF88DE7}"/>
              </a:ext>
            </a:extLst>
          </p:cNvPr>
          <p:cNvCxnSpPr>
            <a:cxnSpLocks/>
            <a:stCxn id="9" idx="2"/>
            <a:endCxn id="10" idx="0"/>
          </p:cNvCxnSpPr>
          <p:nvPr/>
        </p:nvCxnSpPr>
        <p:spPr>
          <a:xfrm flipH="1">
            <a:off x="5796261" y="2006747"/>
            <a:ext cx="1" cy="136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156E1E7-10C6-41AA-A8DC-213ECFE4A3B8}"/>
              </a:ext>
            </a:extLst>
          </p:cNvPr>
          <p:cNvCxnSpPr>
            <a:cxnSpLocks/>
          </p:cNvCxnSpPr>
          <p:nvPr/>
        </p:nvCxnSpPr>
        <p:spPr>
          <a:xfrm>
            <a:off x="4520913" y="2645814"/>
            <a:ext cx="26280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12ABB57-2CB6-4C02-A93A-44D2DD3D9CD5}"/>
              </a:ext>
            </a:extLst>
          </p:cNvPr>
          <p:cNvCxnSpPr>
            <a:cxnSpLocks/>
            <a:stCxn id="10" idx="2"/>
          </p:cNvCxnSpPr>
          <p:nvPr/>
        </p:nvCxnSpPr>
        <p:spPr>
          <a:xfrm>
            <a:off x="5796261" y="2491111"/>
            <a:ext cx="0" cy="154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93CE65E-73D8-4411-8343-4F2F78084EF7}"/>
              </a:ext>
            </a:extLst>
          </p:cNvPr>
          <p:cNvCxnSpPr>
            <a:cxnSpLocks/>
          </p:cNvCxnSpPr>
          <p:nvPr/>
        </p:nvCxnSpPr>
        <p:spPr>
          <a:xfrm>
            <a:off x="4516425" y="3164710"/>
            <a:ext cx="266400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1F9004D-528E-43C0-B9C2-CD3FB495B9FC}"/>
              </a:ext>
            </a:extLst>
          </p:cNvPr>
          <p:cNvCxnSpPr>
            <a:cxnSpLocks/>
          </p:cNvCxnSpPr>
          <p:nvPr/>
        </p:nvCxnSpPr>
        <p:spPr>
          <a:xfrm>
            <a:off x="7180425" y="3096021"/>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2EEAD48-E5D4-4976-9A65-DCF3DE98C262}"/>
              </a:ext>
            </a:extLst>
          </p:cNvPr>
          <p:cNvCxnSpPr>
            <a:cxnSpLocks/>
            <a:stCxn id="11" idx="2"/>
            <a:endCxn id="11" idx="2"/>
          </p:cNvCxnSpPr>
          <p:nvPr/>
        </p:nvCxnSpPr>
        <p:spPr>
          <a:xfrm>
            <a:off x="4663525" y="309602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551C88-4359-4B2D-98B3-E8696A756319}"/>
              </a:ext>
            </a:extLst>
          </p:cNvPr>
          <p:cNvCxnSpPr>
            <a:cxnSpLocks/>
            <a:stCxn id="11" idx="2"/>
            <a:endCxn id="11" idx="2"/>
          </p:cNvCxnSpPr>
          <p:nvPr/>
        </p:nvCxnSpPr>
        <p:spPr>
          <a:xfrm>
            <a:off x="4663525" y="309602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ED515-3ECB-4CC3-B7D8-C205058D2B51}"/>
              </a:ext>
            </a:extLst>
          </p:cNvPr>
          <p:cNvCxnSpPr>
            <a:cxnSpLocks/>
          </p:cNvCxnSpPr>
          <p:nvPr/>
        </p:nvCxnSpPr>
        <p:spPr>
          <a:xfrm>
            <a:off x="4516425" y="3099749"/>
            <a:ext cx="0" cy="649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632234A-0D0C-4EB3-8996-CCF0999C41CA}"/>
              </a:ext>
            </a:extLst>
          </p:cNvPr>
          <p:cNvCxnSpPr>
            <a:cxnSpLocks/>
            <a:endCxn id="13" idx="0"/>
          </p:cNvCxnSpPr>
          <p:nvPr/>
        </p:nvCxnSpPr>
        <p:spPr>
          <a:xfrm>
            <a:off x="5796260" y="3164875"/>
            <a:ext cx="0" cy="139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D86B4B4-55F7-47C9-9D70-53378010C344}"/>
              </a:ext>
            </a:extLst>
          </p:cNvPr>
          <p:cNvCxnSpPr>
            <a:cxnSpLocks/>
            <a:stCxn id="14" idx="2"/>
            <a:endCxn id="15" idx="0"/>
          </p:cNvCxnSpPr>
          <p:nvPr/>
        </p:nvCxnSpPr>
        <p:spPr>
          <a:xfrm>
            <a:off x="5796262" y="4080016"/>
            <a:ext cx="0" cy="182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2E9BE3D-E73B-44CE-ACCE-5CD5F3BD0F0D}"/>
              </a:ext>
            </a:extLst>
          </p:cNvPr>
          <p:cNvCxnSpPr>
            <a:cxnSpLocks/>
            <a:stCxn id="13" idx="2"/>
            <a:endCxn id="14" idx="0"/>
          </p:cNvCxnSpPr>
          <p:nvPr/>
        </p:nvCxnSpPr>
        <p:spPr>
          <a:xfrm>
            <a:off x="5796260" y="3611771"/>
            <a:ext cx="2" cy="192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4163556-DF11-4765-A42C-02FC881CF80C}"/>
              </a:ext>
            </a:extLst>
          </p:cNvPr>
          <p:cNvCxnSpPr>
            <a:cxnSpLocks/>
            <a:stCxn id="15" idx="2"/>
            <a:endCxn id="16" idx="0"/>
          </p:cNvCxnSpPr>
          <p:nvPr/>
        </p:nvCxnSpPr>
        <p:spPr>
          <a:xfrm flipH="1">
            <a:off x="5796260" y="4550673"/>
            <a:ext cx="2" cy="203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B42202F-2CF0-4FA0-8E3A-A1AC73A3818A}"/>
              </a:ext>
            </a:extLst>
          </p:cNvPr>
          <p:cNvCxnSpPr>
            <a:cxnSpLocks/>
            <a:stCxn id="16" idx="2"/>
            <a:endCxn id="17" idx="0"/>
          </p:cNvCxnSpPr>
          <p:nvPr/>
        </p:nvCxnSpPr>
        <p:spPr>
          <a:xfrm>
            <a:off x="5796260" y="5363764"/>
            <a:ext cx="1" cy="253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87A489-1F94-4EF8-99DA-1CA0DDDC046F}"/>
              </a:ext>
            </a:extLst>
          </p:cNvPr>
          <p:cNvCxnSpPr>
            <a:cxnSpLocks/>
            <a:stCxn id="17" idx="2"/>
            <a:endCxn id="18" idx="0"/>
          </p:cNvCxnSpPr>
          <p:nvPr/>
        </p:nvCxnSpPr>
        <p:spPr>
          <a:xfrm>
            <a:off x="5796261" y="5931833"/>
            <a:ext cx="0" cy="220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B174F0F-2DBC-4A72-8F00-FFD29C00F0C3}"/>
              </a:ext>
            </a:extLst>
          </p:cNvPr>
          <p:cNvCxnSpPr>
            <a:cxnSpLocks/>
            <a:endCxn id="19" idx="0"/>
          </p:cNvCxnSpPr>
          <p:nvPr/>
        </p:nvCxnSpPr>
        <p:spPr>
          <a:xfrm>
            <a:off x="8254786" y="5058931"/>
            <a:ext cx="1" cy="457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1F6C5AD4-BA38-4D80-911A-7C79C4C1E813}"/>
              </a:ext>
            </a:extLst>
          </p:cNvPr>
          <p:cNvCxnSpPr>
            <a:cxnSpLocks/>
            <a:stCxn id="19" idx="2"/>
          </p:cNvCxnSpPr>
          <p:nvPr/>
        </p:nvCxnSpPr>
        <p:spPr>
          <a:xfrm rot="5400000">
            <a:off x="6925382" y="4706029"/>
            <a:ext cx="210813" cy="244799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67263F8F-7F68-46CC-9701-5D9A196C6526}"/>
              </a:ext>
            </a:extLst>
          </p:cNvPr>
          <p:cNvSpPr txBox="1"/>
          <p:nvPr/>
        </p:nvSpPr>
        <p:spPr>
          <a:xfrm>
            <a:off x="7083773" y="4802932"/>
            <a:ext cx="119353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Yes</a:t>
            </a:r>
          </a:p>
        </p:txBody>
      </p:sp>
      <p:cxnSp>
        <p:nvCxnSpPr>
          <p:cNvPr id="40" name="Straight Arrow Connector 39">
            <a:extLst>
              <a:ext uri="{FF2B5EF4-FFF2-40B4-BE49-F238E27FC236}">
                <a16:creationId xmlns:a16="http://schemas.microsoft.com/office/drawing/2014/main" id="{E21B345A-2ED5-4B32-9B03-C6E71919C29E}"/>
              </a:ext>
            </a:extLst>
          </p:cNvPr>
          <p:cNvCxnSpPr>
            <a:cxnSpLocks/>
          </p:cNvCxnSpPr>
          <p:nvPr/>
        </p:nvCxnSpPr>
        <p:spPr>
          <a:xfrm>
            <a:off x="7155531" y="2635365"/>
            <a:ext cx="0" cy="1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EE1B0BB8-62FD-4ACB-9CB1-3ED3160347AF}"/>
              </a:ext>
            </a:extLst>
          </p:cNvPr>
          <p:cNvSpPr txBox="1"/>
          <p:nvPr/>
        </p:nvSpPr>
        <p:spPr>
          <a:xfrm>
            <a:off x="5723143" y="5296462"/>
            <a:ext cx="62565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No</a:t>
            </a:r>
          </a:p>
        </p:txBody>
      </p:sp>
      <p:cxnSp>
        <p:nvCxnSpPr>
          <p:cNvPr id="58" name="Straight Arrow Connector 57">
            <a:extLst>
              <a:ext uri="{FF2B5EF4-FFF2-40B4-BE49-F238E27FC236}">
                <a16:creationId xmlns:a16="http://schemas.microsoft.com/office/drawing/2014/main" id="{6869940E-6B38-4B7C-B1D6-C2AB9BD7D1BF}"/>
              </a:ext>
            </a:extLst>
          </p:cNvPr>
          <p:cNvCxnSpPr/>
          <p:nvPr/>
        </p:nvCxnSpPr>
        <p:spPr>
          <a:xfrm>
            <a:off x="4516424" y="2645814"/>
            <a:ext cx="0" cy="124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E186C4F-0624-1BC1-4999-3B3D284C2C95}"/>
              </a:ext>
            </a:extLst>
          </p:cNvPr>
          <p:cNvSpPr txBox="1"/>
          <p:nvPr/>
        </p:nvSpPr>
        <p:spPr>
          <a:xfrm>
            <a:off x="860857" y="615569"/>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FLOWCHART</a:t>
            </a:r>
          </a:p>
        </p:txBody>
      </p:sp>
      <p:sp>
        <p:nvSpPr>
          <p:cNvPr id="25" name="TextBox 24">
            <a:extLst>
              <a:ext uri="{FF2B5EF4-FFF2-40B4-BE49-F238E27FC236}">
                <a16:creationId xmlns:a16="http://schemas.microsoft.com/office/drawing/2014/main" id="{FA22A7EE-420C-DCF9-48E2-59F42FB5F96B}"/>
              </a:ext>
            </a:extLst>
          </p:cNvPr>
          <p:cNvSpPr txBox="1"/>
          <p:nvPr/>
        </p:nvSpPr>
        <p:spPr>
          <a:xfrm>
            <a:off x="4776699" y="6512856"/>
            <a:ext cx="206017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Fig 3: Flowchart</a:t>
            </a:r>
          </a:p>
        </p:txBody>
      </p:sp>
      <p:sp>
        <p:nvSpPr>
          <p:cNvPr id="5" name="TextBox 4">
            <a:extLst>
              <a:ext uri="{FF2B5EF4-FFF2-40B4-BE49-F238E27FC236}">
                <a16:creationId xmlns:a16="http://schemas.microsoft.com/office/drawing/2014/main" id="{78B99DDF-6D67-6CBA-64F7-1BEDC957CD48}"/>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48C2CA17-3D61-ED18-1C75-201AF2D15D1A}"/>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17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9500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7062-0B97-5CA0-B845-A882D095344A}"/>
              </a:ext>
            </a:extLst>
          </p:cNvPr>
          <p:cNvSpPr>
            <a:spLocks noGrp="1"/>
          </p:cNvSpPr>
          <p:nvPr>
            <p:ph type="title"/>
          </p:nvPr>
        </p:nvSpPr>
        <p:spPr>
          <a:xfrm>
            <a:off x="974145" y="-117463"/>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IMAGE ACQUISITION</a:t>
            </a:r>
          </a:p>
        </p:txBody>
      </p:sp>
      <p:sp>
        <p:nvSpPr>
          <p:cNvPr id="8" name="Slide Number Placeholder 4">
            <a:extLst>
              <a:ext uri="{FF2B5EF4-FFF2-40B4-BE49-F238E27FC236}">
                <a16:creationId xmlns:a16="http://schemas.microsoft.com/office/drawing/2014/main" id="{D38F915D-17AB-B45B-C696-473D89513A2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EE2969E-CC85-E558-7196-CDEBF4C6D71C}"/>
              </a:ext>
            </a:extLst>
          </p:cNvPr>
          <p:cNvPicPr>
            <a:picLocks noChangeAspect="1"/>
          </p:cNvPicPr>
          <p:nvPr/>
        </p:nvPicPr>
        <p:blipFill>
          <a:blip r:embed="rId2"/>
          <a:stretch>
            <a:fillRect/>
          </a:stretch>
        </p:blipFill>
        <p:spPr>
          <a:xfrm>
            <a:off x="4539848" y="1211724"/>
            <a:ext cx="2648031" cy="2217276"/>
          </a:xfrm>
          <a:prstGeom prst="rect">
            <a:avLst/>
          </a:prstGeom>
        </p:spPr>
      </p:pic>
      <p:sp>
        <p:nvSpPr>
          <p:cNvPr id="5" name="TextBox 4">
            <a:extLst>
              <a:ext uri="{FF2B5EF4-FFF2-40B4-BE49-F238E27FC236}">
                <a16:creationId xmlns:a16="http://schemas.microsoft.com/office/drawing/2014/main" id="{3FE600F0-5894-2F69-2998-354A06F1FECD}"/>
              </a:ext>
            </a:extLst>
          </p:cNvPr>
          <p:cNvSpPr txBox="1"/>
          <p:nvPr/>
        </p:nvSpPr>
        <p:spPr>
          <a:xfrm>
            <a:off x="2083443" y="4338299"/>
            <a:ext cx="5497975" cy="1754326"/>
          </a:xfrm>
          <a:prstGeom prst="rect">
            <a:avLst/>
          </a:prstGeom>
          <a:noFill/>
        </p:spPr>
        <p:txBody>
          <a:bodyPr wrap="square" rtlCol="0">
            <a:spAutoFit/>
          </a:bodyPr>
          <a:lstStyle/>
          <a:p>
            <a:r>
              <a:rPr lang="en-IN" dirty="0">
                <a:latin typeface="Palatino" pitchFamily="2" charset="77"/>
                <a:ea typeface="Palatino" pitchFamily="2" charset="77"/>
                <a:cs typeface="Times New Roman" pitchFamily="18" charset="0"/>
              </a:rPr>
              <a:t>Defect</a:t>
            </a:r>
            <a:r>
              <a:rPr lang="en-IN" sz="1800" dirty="0">
                <a:solidFill>
                  <a:schemeClr val="tx1"/>
                </a:solidFill>
                <a:latin typeface="Palatino" pitchFamily="2" charset="77"/>
                <a:ea typeface="Palatino" pitchFamily="2" charset="77"/>
                <a:cs typeface="Times New Roman" pitchFamily="18" charset="0"/>
              </a:rPr>
              <a:t> name		:Soldering Short </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Dimension		:512 X 512</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Width			:512 pixels</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Height			:512 pixels</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Type of file		:JPG file(.jpg)</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Size				:156 KB</a:t>
            </a:r>
            <a:endParaRPr lang="en-US" dirty="0">
              <a:latin typeface="Palatino" pitchFamily="2" charset="77"/>
              <a:ea typeface="Palatino" pitchFamily="2" charset="77"/>
            </a:endParaRPr>
          </a:p>
        </p:txBody>
      </p:sp>
      <p:sp>
        <p:nvSpPr>
          <p:cNvPr id="6" name="TextBox 5">
            <a:extLst>
              <a:ext uri="{FF2B5EF4-FFF2-40B4-BE49-F238E27FC236}">
                <a16:creationId xmlns:a16="http://schemas.microsoft.com/office/drawing/2014/main" id="{E8AF6235-F58D-A8D7-500E-DE3461CFDC48}"/>
              </a:ext>
            </a:extLst>
          </p:cNvPr>
          <p:cNvSpPr txBox="1"/>
          <p:nvPr/>
        </p:nvSpPr>
        <p:spPr>
          <a:xfrm>
            <a:off x="4289553" y="3545095"/>
            <a:ext cx="3148619"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Image: Printed Circuit Board</a:t>
            </a:r>
          </a:p>
        </p:txBody>
      </p:sp>
      <p:sp>
        <p:nvSpPr>
          <p:cNvPr id="7" name="TextBox 6">
            <a:extLst>
              <a:ext uri="{FF2B5EF4-FFF2-40B4-BE49-F238E27FC236}">
                <a16:creationId xmlns:a16="http://schemas.microsoft.com/office/drawing/2014/main" id="{974F4C9F-5733-5711-054B-56AB096E56DF}"/>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5735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E873-D536-0005-8C74-2C3451302837}"/>
              </a:ext>
            </a:extLst>
          </p:cNvPr>
          <p:cNvSpPr>
            <a:spLocks noGrp="1"/>
          </p:cNvSpPr>
          <p:nvPr>
            <p:ph type="title"/>
          </p:nvPr>
        </p:nvSpPr>
        <p:spPr>
          <a:xfrm>
            <a:off x="962737" y="-390475"/>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9" name="Slide Number Placeholder 4">
            <a:extLst>
              <a:ext uri="{FF2B5EF4-FFF2-40B4-BE49-F238E27FC236}">
                <a16:creationId xmlns:a16="http://schemas.microsoft.com/office/drawing/2014/main" id="{133ADDBB-C661-B95B-985D-28341AC47BA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A7055C8A-C36C-F785-0B7E-E1C1DD48F0A5}"/>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PRE-PROCESSING</a:t>
            </a:r>
          </a:p>
        </p:txBody>
      </p:sp>
      <p:sp>
        <p:nvSpPr>
          <p:cNvPr id="38" name="TextBox 37">
            <a:extLst>
              <a:ext uri="{FF2B5EF4-FFF2-40B4-BE49-F238E27FC236}">
                <a16:creationId xmlns:a16="http://schemas.microsoft.com/office/drawing/2014/main" id="{7385CC5B-864F-90C6-4569-4CCC0E3D568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E35352F5-7DE4-1397-6AA6-E3F6A7825CAD}"/>
              </a:ext>
            </a:extLst>
          </p:cNvPr>
          <p:cNvPicPr>
            <a:picLocks noChangeAspect="1"/>
          </p:cNvPicPr>
          <p:nvPr/>
        </p:nvPicPr>
        <p:blipFill>
          <a:blip r:embed="rId2"/>
          <a:stretch>
            <a:fillRect/>
          </a:stretch>
        </p:blipFill>
        <p:spPr>
          <a:xfrm>
            <a:off x="3998158" y="1211142"/>
            <a:ext cx="8004540" cy="5082195"/>
          </a:xfrm>
          <a:prstGeom prst="rect">
            <a:avLst/>
          </a:prstGeom>
        </p:spPr>
      </p:pic>
      <p:sp>
        <p:nvSpPr>
          <p:cNvPr id="6" name="TextBox 5">
            <a:extLst>
              <a:ext uri="{FF2B5EF4-FFF2-40B4-BE49-F238E27FC236}">
                <a16:creationId xmlns:a16="http://schemas.microsoft.com/office/drawing/2014/main" id="{BF45D5C3-2BF8-A140-483B-55F1DB558FD3}"/>
              </a:ext>
            </a:extLst>
          </p:cNvPr>
          <p:cNvSpPr txBox="1"/>
          <p:nvPr/>
        </p:nvSpPr>
        <p:spPr>
          <a:xfrm>
            <a:off x="395030" y="2196880"/>
            <a:ext cx="5890850" cy="2031325"/>
          </a:xfrm>
          <a:prstGeom prst="rect">
            <a:avLst/>
          </a:prstGeom>
          <a:noFill/>
        </p:spPr>
        <p:txBody>
          <a:bodyPr wrap="square" lIns="91440" tIns="45720" rIns="91440" bIns="45720" anchor="t">
            <a:spAutoFit/>
          </a:bodyPr>
          <a:lstStyle/>
          <a:p>
            <a:r>
              <a:rPr lang="en-US">
                <a:solidFill>
                  <a:srgbClr val="008013"/>
                </a:solidFill>
                <a:ea typeface="+mn-lt"/>
                <a:cs typeface="+mn-lt"/>
              </a:rPr>
              <a:t>% Read the RGB image</a:t>
            </a:r>
            <a:endParaRPr lang="en-US"/>
          </a:p>
          <a:p>
            <a:r>
              <a:rPr lang="en-US" dirty="0" err="1">
                <a:ea typeface="+mn-lt"/>
                <a:cs typeface="+mn-lt"/>
              </a:rPr>
              <a:t>rgbImage</a:t>
            </a:r>
            <a:r>
              <a:rPr lang="en-US" dirty="0">
                <a:ea typeface="+mn-lt"/>
                <a:cs typeface="+mn-lt"/>
              </a:rPr>
              <a:t> = </a:t>
            </a:r>
            <a:r>
              <a:rPr lang="en-US" dirty="0" err="1">
                <a:ea typeface="+mn-lt"/>
                <a:cs typeface="+mn-lt"/>
              </a:rPr>
              <a:t>imread</a:t>
            </a:r>
            <a:r>
              <a:rPr lang="en-US" dirty="0">
                <a:ea typeface="+mn-lt"/>
                <a:cs typeface="+mn-lt"/>
              </a:rPr>
              <a:t>(</a:t>
            </a:r>
            <a:r>
              <a:rPr lang="en-US" dirty="0">
                <a:solidFill>
                  <a:srgbClr val="A709F5"/>
                </a:solidFill>
                <a:ea typeface="+mn-lt"/>
                <a:cs typeface="+mn-lt"/>
              </a:rPr>
              <a:t>'img.jpeg'</a:t>
            </a:r>
            <a:r>
              <a:rPr lang="en-US" dirty="0">
                <a:ea typeface="+mn-lt"/>
                <a:cs typeface="+mn-lt"/>
              </a:rPr>
              <a:t>);</a:t>
            </a:r>
            <a:endParaRPr lang="en-US" dirty="0"/>
          </a:p>
          <a:p>
            <a:r>
              <a:rPr lang="en-US" dirty="0">
                <a:solidFill>
                  <a:srgbClr val="008013"/>
                </a:solidFill>
                <a:ea typeface="+mn-lt"/>
                <a:cs typeface="+mn-lt"/>
              </a:rPr>
              <a:t>% Extract the individual RGB channels</a:t>
            </a:r>
            <a:endParaRPr lang="en-US" dirty="0"/>
          </a:p>
          <a:p>
            <a:r>
              <a:rPr lang="en-US" dirty="0" err="1">
                <a:ea typeface="+mn-lt"/>
                <a:cs typeface="+mn-lt"/>
              </a:rPr>
              <a:t>redChannel</a:t>
            </a:r>
            <a:r>
              <a:rPr lang="en-US" dirty="0">
                <a:ea typeface="+mn-lt"/>
                <a:cs typeface="+mn-lt"/>
              </a:rPr>
              <a:t> = </a:t>
            </a:r>
            <a:r>
              <a:rPr lang="en-US" dirty="0" err="1">
                <a:ea typeface="+mn-lt"/>
                <a:cs typeface="+mn-lt"/>
              </a:rPr>
              <a:t>rgbImage</a:t>
            </a:r>
            <a:r>
              <a:rPr lang="en-US" dirty="0">
                <a:ea typeface="+mn-lt"/>
                <a:cs typeface="+mn-lt"/>
              </a:rPr>
              <a:t>(:, :, 1);</a:t>
            </a:r>
            <a:endParaRPr lang="en-US" dirty="0"/>
          </a:p>
          <a:p>
            <a:r>
              <a:rPr lang="en-US" dirty="0" err="1">
                <a:ea typeface="+mn-lt"/>
                <a:cs typeface="+mn-lt"/>
              </a:rPr>
              <a:t>greenChannel</a:t>
            </a:r>
            <a:r>
              <a:rPr lang="en-US" dirty="0">
                <a:ea typeface="+mn-lt"/>
                <a:cs typeface="+mn-lt"/>
              </a:rPr>
              <a:t> = </a:t>
            </a:r>
            <a:r>
              <a:rPr lang="en-US" dirty="0" err="1">
                <a:ea typeface="+mn-lt"/>
                <a:cs typeface="+mn-lt"/>
              </a:rPr>
              <a:t>rgbImage</a:t>
            </a:r>
            <a:r>
              <a:rPr lang="en-US" dirty="0">
                <a:ea typeface="+mn-lt"/>
                <a:cs typeface="+mn-lt"/>
              </a:rPr>
              <a:t>(:, :, 2);</a:t>
            </a:r>
            <a:endParaRPr lang="en-US" dirty="0"/>
          </a:p>
          <a:p>
            <a:r>
              <a:rPr lang="en-US" dirty="0" err="1">
                <a:ea typeface="+mn-lt"/>
                <a:cs typeface="+mn-lt"/>
              </a:rPr>
              <a:t>blueChannel</a:t>
            </a:r>
            <a:r>
              <a:rPr lang="en-US" dirty="0">
                <a:ea typeface="+mn-lt"/>
                <a:cs typeface="+mn-lt"/>
              </a:rPr>
              <a:t> = </a:t>
            </a:r>
            <a:r>
              <a:rPr lang="en-US" dirty="0" err="1">
                <a:ea typeface="+mn-lt"/>
                <a:cs typeface="+mn-lt"/>
              </a:rPr>
              <a:t>rgbImage</a:t>
            </a:r>
            <a:r>
              <a:rPr lang="en-US" dirty="0">
                <a:ea typeface="+mn-lt"/>
                <a:cs typeface="+mn-lt"/>
              </a:rPr>
              <a:t>(:, :, 3);</a:t>
            </a:r>
            <a:endParaRPr lang="en-US" dirty="0"/>
          </a:p>
          <a:p>
            <a:endParaRPr lang="en-US" dirty="0">
              <a:latin typeface="Palatino"/>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5677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FB19-DD69-0506-6BB6-8677B4AF2AC4}"/>
              </a:ext>
            </a:extLst>
          </p:cNvPr>
          <p:cNvSpPr>
            <a:spLocks noGrp="1"/>
          </p:cNvSpPr>
          <p:nvPr>
            <p:ph type="title"/>
          </p:nvPr>
        </p:nvSpPr>
        <p:spPr>
          <a:xfrm>
            <a:off x="899675" y="-264350"/>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ABSTRACT</a:t>
            </a:r>
            <a:endParaRPr lang="en-US" b="1" dirty="0"/>
          </a:p>
        </p:txBody>
      </p:sp>
      <p:sp>
        <p:nvSpPr>
          <p:cNvPr id="5" name="Slide Number Placeholder 4">
            <a:extLst>
              <a:ext uri="{FF2B5EF4-FFF2-40B4-BE49-F238E27FC236}">
                <a16:creationId xmlns:a16="http://schemas.microsoft.com/office/drawing/2014/main" id="{A32D6E6F-C1BE-AC54-F448-83C91E65E8CE}"/>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D23E93EA-4434-EC14-DFCD-E07A6A8731B8}"/>
              </a:ext>
            </a:extLst>
          </p:cNvPr>
          <p:cNvSpPr txBox="1"/>
          <p:nvPr/>
        </p:nvSpPr>
        <p:spPr>
          <a:xfrm>
            <a:off x="973359" y="1292771"/>
            <a:ext cx="10245282" cy="4618187"/>
          </a:xfrm>
          <a:prstGeom prst="rect">
            <a:avLst/>
          </a:prstGeom>
          <a:noFill/>
        </p:spPr>
        <p:txBody>
          <a:bodyPr wrap="square" rtlCol="0">
            <a:spAutoFit/>
          </a:bodyPr>
          <a:lstStyle/>
          <a:p>
            <a:pPr lvl="0" algn="just">
              <a:lnSpc>
                <a:spcPct val="150000"/>
              </a:lnSpc>
              <a:buFont typeface="Wingdings" pitchFamily="2" charset="2"/>
              <a:buChar char="§"/>
            </a:pPr>
            <a:r>
              <a:rPr lang="en-US" sz="1800" dirty="0">
                <a:latin typeface="Palatino" pitchFamily="2" charset="77"/>
                <a:ea typeface="Palatino" pitchFamily="2" charset="77"/>
              </a:rPr>
              <a:t> A Printed Circuit Board (PCB) is a flat board made of insulating material on which electronic    </a:t>
            </a:r>
          </a:p>
          <a:p>
            <a:pPr lvl="0" algn="just">
              <a:lnSpc>
                <a:spcPct val="150000"/>
              </a:lnSpc>
            </a:pPr>
            <a:r>
              <a:rPr lang="en-US" sz="1800" dirty="0">
                <a:latin typeface="Palatino" pitchFamily="2" charset="77"/>
                <a:ea typeface="Palatino" pitchFamily="2" charset="77"/>
              </a:rPr>
              <a:t>   components are mounted. </a:t>
            </a:r>
          </a:p>
          <a:p>
            <a:pPr algn="just">
              <a:lnSpc>
                <a:spcPct val="150000"/>
              </a:lnSpc>
              <a:buFont typeface="Wingdings" pitchFamily="2" charset="2"/>
              <a:buChar char="§"/>
            </a:pPr>
            <a:r>
              <a:rPr lang="en-US" sz="1800" dirty="0">
                <a:latin typeface="Palatino" pitchFamily="2" charset="77"/>
                <a:ea typeface="Palatino" pitchFamily="2" charset="77"/>
              </a:rPr>
              <a:t> Traditional methods of inspection are time-consuming and often prone to errors. By using deep </a:t>
            </a:r>
          </a:p>
          <a:p>
            <a:pPr algn="just">
              <a:lnSpc>
                <a:spcPct val="150000"/>
              </a:lnSpc>
            </a:pPr>
            <a:r>
              <a:rPr lang="en-US" sz="1800" dirty="0">
                <a:latin typeface="Palatino" pitchFamily="2" charset="77"/>
                <a:ea typeface="Palatino" pitchFamily="2" charset="77"/>
              </a:rPr>
              <a:t>   learning technique YOLOv5, the project aims to perform PCB inspection process.</a:t>
            </a:r>
          </a:p>
          <a:p>
            <a:pPr algn="just">
              <a:lnSpc>
                <a:spcPct val="150000"/>
              </a:lnSpc>
              <a:buFont typeface="Wingdings" pitchFamily="2" charset="2"/>
              <a:buChar char="§"/>
            </a:pPr>
            <a:r>
              <a:rPr lang="en-US" sz="1800" dirty="0">
                <a:latin typeface="Palatino" pitchFamily="2" charset="77"/>
                <a:ea typeface="Palatino" pitchFamily="2" charset="77"/>
              </a:rPr>
              <a:t> YOLOv5, a state-of-the-art object detection framework. By employing YOLOv5, the system can </a:t>
            </a:r>
          </a:p>
          <a:p>
            <a:pPr algn="just">
              <a:lnSpc>
                <a:spcPct val="150000"/>
              </a:lnSpc>
            </a:pPr>
            <a:r>
              <a:rPr lang="en-US" sz="1800" dirty="0">
                <a:latin typeface="Palatino" pitchFamily="2" charset="77"/>
                <a:ea typeface="Palatino" pitchFamily="2" charset="77"/>
              </a:rPr>
              <a:t>   swiftly identify and classify a wide range of defects on PCBs.</a:t>
            </a:r>
          </a:p>
          <a:p>
            <a:pPr algn="just">
              <a:lnSpc>
                <a:spcPct val="150000"/>
              </a:lnSpc>
              <a:buFont typeface="Wingdings" pitchFamily="2" charset="2"/>
              <a:buChar char="§"/>
            </a:pPr>
            <a:r>
              <a:rPr lang="en-US" sz="1800" dirty="0">
                <a:latin typeface="Palatino" pitchFamily="2" charset="77"/>
                <a:ea typeface="Palatino" pitchFamily="2" charset="77"/>
              </a:rPr>
              <a:t> The proposed project surpasses traditional methods by providing comprehensive defect detection </a:t>
            </a:r>
          </a:p>
          <a:p>
            <a:pPr algn="just">
              <a:lnSpc>
                <a:spcPct val="150000"/>
              </a:lnSpc>
            </a:pPr>
            <a:r>
              <a:rPr lang="en-US" dirty="0">
                <a:latin typeface="Palatino" pitchFamily="2" charset="77"/>
                <a:ea typeface="Palatino" pitchFamily="2" charset="77"/>
              </a:rPr>
              <a:t>   </a:t>
            </a:r>
            <a:r>
              <a:rPr lang="en-US" sz="1800" dirty="0">
                <a:latin typeface="Palatino" pitchFamily="2" charset="77"/>
                <a:ea typeface="Palatino" pitchFamily="2" charset="77"/>
              </a:rPr>
              <a:t>and classification. </a:t>
            </a:r>
          </a:p>
          <a:p>
            <a:pPr algn="just">
              <a:lnSpc>
                <a:spcPct val="150000"/>
              </a:lnSpc>
              <a:buFont typeface="Wingdings" pitchFamily="2" charset="2"/>
              <a:buChar char="§"/>
            </a:pPr>
            <a:r>
              <a:rPr lang="en-US" sz="1800" dirty="0">
                <a:latin typeface="Palatino" pitchFamily="2" charset="77"/>
                <a:ea typeface="Palatino" pitchFamily="2" charset="77"/>
              </a:rPr>
              <a:t> Various types of defects, such as soldering issues and circuitry abnormalities can be accurately </a:t>
            </a:r>
          </a:p>
          <a:p>
            <a:pPr algn="just">
              <a:lnSpc>
                <a:spcPct val="150000"/>
              </a:lnSpc>
            </a:pPr>
            <a:r>
              <a:rPr lang="en-US" dirty="0">
                <a:latin typeface="Palatino" pitchFamily="2" charset="77"/>
                <a:ea typeface="Palatino" pitchFamily="2" charset="77"/>
              </a:rPr>
              <a:t>    i</a:t>
            </a:r>
            <a:r>
              <a:rPr lang="en-US" sz="1800" dirty="0">
                <a:latin typeface="Palatino" pitchFamily="2" charset="77"/>
                <a:ea typeface="Palatino" pitchFamily="2" charset="77"/>
              </a:rPr>
              <a:t>dentified. </a:t>
            </a:r>
          </a:p>
          <a:p>
            <a:pPr>
              <a:lnSpc>
                <a:spcPct val="150000"/>
              </a:lnSpc>
            </a:pPr>
            <a:endParaRPr lang="en-US" dirty="0"/>
          </a:p>
        </p:txBody>
      </p:sp>
      <p:sp>
        <p:nvSpPr>
          <p:cNvPr id="7" name="TextBox 6">
            <a:extLst>
              <a:ext uri="{FF2B5EF4-FFF2-40B4-BE49-F238E27FC236}">
                <a16:creationId xmlns:a16="http://schemas.microsoft.com/office/drawing/2014/main" id="{85FC75A8-5D4A-3227-2FD4-F10339125003}"/>
              </a:ext>
            </a:extLst>
          </p:cNvPr>
          <p:cNvSpPr txBox="1"/>
          <p:nvPr/>
        </p:nvSpPr>
        <p:spPr>
          <a:xfrm>
            <a:off x="751276"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768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E873-D536-0005-8C74-2C3451302837}"/>
              </a:ext>
            </a:extLst>
          </p:cNvPr>
          <p:cNvSpPr>
            <a:spLocks noGrp="1"/>
          </p:cNvSpPr>
          <p:nvPr>
            <p:ph type="title"/>
          </p:nvPr>
        </p:nvSpPr>
        <p:spPr>
          <a:xfrm>
            <a:off x="962737" y="-390475"/>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9" name="Slide Number Placeholder 4">
            <a:extLst>
              <a:ext uri="{FF2B5EF4-FFF2-40B4-BE49-F238E27FC236}">
                <a16:creationId xmlns:a16="http://schemas.microsoft.com/office/drawing/2014/main" id="{133ADDBB-C661-B95B-985D-28341AC47BA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A7055C8A-C36C-F785-0B7E-E1C1DD48F0A5}"/>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PRE-PROCESSING</a:t>
            </a:r>
          </a:p>
        </p:txBody>
      </p:sp>
      <p:sp>
        <p:nvSpPr>
          <p:cNvPr id="5" name="TextBox 4">
            <a:extLst>
              <a:ext uri="{FF2B5EF4-FFF2-40B4-BE49-F238E27FC236}">
                <a16:creationId xmlns:a16="http://schemas.microsoft.com/office/drawing/2014/main" id="{7AA1239A-400B-1F4E-69E8-7FDEB5A087E0}"/>
              </a:ext>
            </a:extLst>
          </p:cNvPr>
          <p:cNvSpPr txBox="1"/>
          <p:nvPr/>
        </p:nvSpPr>
        <p:spPr>
          <a:xfrm>
            <a:off x="860857" y="1303283"/>
            <a:ext cx="4227760" cy="400110"/>
          </a:xfrm>
          <a:prstGeom prst="rect">
            <a:avLst/>
          </a:prstGeom>
          <a:noFill/>
        </p:spPr>
        <p:txBody>
          <a:bodyPr wrap="none" rtlCol="0">
            <a:spAutoFit/>
          </a:bodyPr>
          <a:lstStyle/>
          <a:p>
            <a:r>
              <a:rPr lang="en-US" sz="2000" dirty="0">
                <a:solidFill>
                  <a:schemeClr val="accent6">
                    <a:lumMod val="50000"/>
                  </a:schemeClr>
                </a:solidFill>
                <a:latin typeface="Palatino" pitchFamily="2" charset="77"/>
                <a:ea typeface="Palatino" pitchFamily="2" charset="77"/>
              </a:rPr>
              <a:t>Conversion from RGB to Grayscale:</a:t>
            </a:r>
          </a:p>
        </p:txBody>
      </p:sp>
      <p:sp>
        <p:nvSpPr>
          <p:cNvPr id="7" name="TextBox 6">
            <a:extLst>
              <a:ext uri="{FF2B5EF4-FFF2-40B4-BE49-F238E27FC236}">
                <a16:creationId xmlns:a16="http://schemas.microsoft.com/office/drawing/2014/main" id="{62ED80F9-FD77-4A95-7194-0C18A28A64EE}"/>
              </a:ext>
            </a:extLst>
          </p:cNvPr>
          <p:cNvSpPr txBox="1"/>
          <p:nvPr/>
        </p:nvSpPr>
        <p:spPr>
          <a:xfrm>
            <a:off x="5258349" y="718442"/>
            <a:ext cx="6072794" cy="707886"/>
          </a:xfrm>
          <a:prstGeom prst="rect">
            <a:avLst/>
          </a:prstGeom>
          <a:noFill/>
        </p:spPr>
        <p:txBody>
          <a:bodyPr wrap="square" rtlCol="0">
            <a:spAutoFit/>
          </a:bodyPr>
          <a:lstStyle/>
          <a:p>
            <a:pPr algn="ctr"/>
            <a:r>
              <a:rPr lang="en-US" sz="2000" b="1" dirty="0">
                <a:latin typeface="Palatino" pitchFamily="2" charset="77"/>
                <a:ea typeface="Palatino" pitchFamily="2" charset="77"/>
                <a:cs typeface="Times New Roman" pitchFamily="18" charset="0"/>
              </a:rPr>
              <a:t>The formula:</a:t>
            </a:r>
          </a:p>
          <a:p>
            <a:pPr algn="ctr"/>
            <a:r>
              <a:rPr lang="en-US" sz="2000" b="1" dirty="0">
                <a:latin typeface="Palatino" pitchFamily="2" charset="77"/>
                <a:ea typeface="Palatino" pitchFamily="2" charset="77"/>
                <a:cs typeface="Times New Roman" pitchFamily="18" charset="0"/>
              </a:rPr>
              <a:t>0.2989*R+0.5870*G+0.1140*B</a:t>
            </a:r>
          </a:p>
        </p:txBody>
      </p:sp>
      <p:graphicFrame>
        <p:nvGraphicFramePr>
          <p:cNvPr id="8" name="Table 7">
            <a:extLst>
              <a:ext uri="{FF2B5EF4-FFF2-40B4-BE49-F238E27FC236}">
                <a16:creationId xmlns:a16="http://schemas.microsoft.com/office/drawing/2014/main" id="{AFF7AF6C-B733-2514-A6CB-60BD6AD25259}"/>
              </a:ext>
            </a:extLst>
          </p:cNvPr>
          <p:cNvGraphicFramePr>
            <a:graphicFrameLocks noGrp="1"/>
          </p:cNvGraphicFramePr>
          <p:nvPr/>
        </p:nvGraphicFramePr>
        <p:xfrm>
          <a:off x="962737" y="195988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249</a:t>
                      </a:r>
                    </a:p>
                  </a:txBody>
                  <a:tcPr>
                    <a:solidFill>
                      <a:srgbClr val="FF0000"/>
                    </a:solidFill>
                  </a:tcPr>
                </a:tc>
                <a:tc>
                  <a:txBody>
                    <a:bodyPr/>
                    <a:lstStyle/>
                    <a:p>
                      <a:pPr algn="ctr"/>
                      <a:r>
                        <a:rPr lang="en-US" sz="1400" b="0" dirty="0">
                          <a:latin typeface="Palatino" pitchFamily="2" charset="77"/>
                          <a:ea typeface="Palatino" pitchFamily="2" charset="77"/>
                        </a:rPr>
                        <a:t>236</a:t>
                      </a:r>
                    </a:p>
                  </a:txBody>
                  <a:tcPr>
                    <a:solidFill>
                      <a:srgbClr val="FF0000"/>
                    </a:solidFill>
                  </a:tcPr>
                </a:tc>
                <a:tc>
                  <a:txBody>
                    <a:bodyPr/>
                    <a:lstStyle/>
                    <a:p>
                      <a:pPr algn="ctr"/>
                      <a:r>
                        <a:rPr lang="en-US" sz="1400" b="0" dirty="0">
                          <a:latin typeface="Palatino" pitchFamily="2" charset="77"/>
                          <a:ea typeface="Palatino" pitchFamily="2" charset="77"/>
                        </a:rPr>
                        <a:t>205</a:t>
                      </a:r>
                    </a:p>
                  </a:txBody>
                  <a:tcPr>
                    <a:solidFill>
                      <a:srgbClr val="FF0000"/>
                    </a:solidFill>
                  </a:tcPr>
                </a:tc>
                <a:tc>
                  <a:txBody>
                    <a:bodyPr/>
                    <a:lstStyle/>
                    <a:p>
                      <a:pPr algn="ctr"/>
                      <a:r>
                        <a:rPr lang="en-US" sz="1400" b="0" dirty="0">
                          <a:latin typeface="Palatino" pitchFamily="2" charset="77"/>
                          <a:ea typeface="Palatino" pitchFamily="2" charset="77"/>
                        </a:rPr>
                        <a:t>173</a:t>
                      </a:r>
                    </a:p>
                  </a:txBody>
                  <a:tcPr>
                    <a:solidFill>
                      <a:srgbClr val="FF0000"/>
                    </a:solidFill>
                  </a:tcPr>
                </a:tc>
                <a:tc>
                  <a:txBody>
                    <a:bodyPr/>
                    <a:lstStyle/>
                    <a:p>
                      <a:pPr algn="ctr"/>
                      <a:r>
                        <a:rPr lang="en-US" sz="1400" b="0" dirty="0">
                          <a:latin typeface="Palatino" pitchFamily="2" charset="77"/>
                          <a:ea typeface="Palatino" pitchFamily="2" charset="77"/>
                        </a:rPr>
                        <a:t>150</a:t>
                      </a:r>
                    </a:p>
                  </a:txBody>
                  <a:tcPr>
                    <a:solidFill>
                      <a:srgbClr val="FF0000"/>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rgbClr val="FF0000"/>
                    </a:solidFill>
                  </a:tcPr>
                </a:tc>
                <a:tc>
                  <a:txBody>
                    <a:bodyPr/>
                    <a:lstStyle/>
                    <a:p>
                      <a:pPr algn="ctr"/>
                      <a:r>
                        <a:rPr lang="en-US" sz="1400" b="0" dirty="0">
                          <a:latin typeface="Palatino" pitchFamily="2" charset="77"/>
                          <a:ea typeface="Palatino" pitchFamily="2" charset="77"/>
                        </a:rPr>
                        <a:t>209</a:t>
                      </a:r>
                    </a:p>
                  </a:txBody>
                  <a:tcPr>
                    <a:solidFill>
                      <a:srgbClr val="FF0000"/>
                    </a:solidFill>
                  </a:tcPr>
                </a:tc>
                <a:tc>
                  <a:txBody>
                    <a:bodyPr/>
                    <a:lstStyle/>
                    <a:p>
                      <a:pPr algn="ctr"/>
                      <a:r>
                        <a:rPr lang="en-US" sz="1400" b="0" dirty="0">
                          <a:latin typeface="Palatino" pitchFamily="2" charset="77"/>
                          <a:ea typeface="Palatino" pitchFamily="2" charset="77"/>
                        </a:rPr>
                        <a:t>165</a:t>
                      </a:r>
                    </a:p>
                  </a:txBody>
                  <a:tcPr>
                    <a:solidFill>
                      <a:srgbClr val="FF0000"/>
                    </a:solidFill>
                  </a:tcPr>
                </a:tc>
                <a:tc>
                  <a:txBody>
                    <a:bodyPr/>
                    <a:lstStyle/>
                    <a:p>
                      <a:pPr algn="ctr"/>
                      <a:r>
                        <a:rPr lang="en-US" sz="1400" b="0" dirty="0">
                          <a:latin typeface="Palatino" pitchFamily="2" charset="77"/>
                          <a:ea typeface="Palatino" pitchFamily="2" charset="77"/>
                        </a:rPr>
                        <a:t>136</a:t>
                      </a:r>
                    </a:p>
                  </a:txBody>
                  <a:tcPr>
                    <a:solidFill>
                      <a:srgbClr val="FF0000"/>
                    </a:solidFill>
                  </a:tcPr>
                </a:tc>
                <a:tc>
                  <a:txBody>
                    <a:bodyPr/>
                    <a:lstStyle/>
                    <a:p>
                      <a:pPr algn="ctr"/>
                      <a:r>
                        <a:rPr lang="en-US" sz="1400" b="0" dirty="0">
                          <a:latin typeface="Palatino" pitchFamily="2" charset="77"/>
                          <a:ea typeface="Palatino" pitchFamily="2" charset="77"/>
                        </a:rPr>
                        <a:t>109</a:t>
                      </a:r>
                    </a:p>
                  </a:txBody>
                  <a:tcPr>
                    <a:solidFill>
                      <a:srgbClr val="FF0000"/>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218</a:t>
                      </a:r>
                    </a:p>
                  </a:txBody>
                  <a:tcPr>
                    <a:solidFill>
                      <a:srgbClr val="FF0000"/>
                    </a:solidFill>
                  </a:tcPr>
                </a:tc>
                <a:tc>
                  <a:txBody>
                    <a:bodyPr/>
                    <a:lstStyle/>
                    <a:p>
                      <a:pPr algn="ctr"/>
                      <a:r>
                        <a:rPr lang="en-US" sz="1400" b="0" dirty="0">
                          <a:latin typeface="Palatino" pitchFamily="2" charset="77"/>
                          <a:ea typeface="Palatino" pitchFamily="2" charset="77"/>
                        </a:rPr>
                        <a:t>147</a:t>
                      </a:r>
                    </a:p>
                  </a:txBody>
                  <a:tcPr>
                    <a:solidFill>
                      <a:srgbClr val="FF0000"/>
                    </a:solidFill>
                  </a:tcPr>
                </a:tc>
                <a:tc>
                  <a:txBody>
                    <a:bodyPr/>
                    <a:lstStyle/>
                    <a:p>
                      <a:pPr algn="ctr"/>
                      <a:r>
                        <a:rPr lang="en-US" sz="1400" b="0" dirty="0">
                          <a:latin typeface="Palatino" pitchFamily="2" charset="77"/>
                          <a:ea typeface="Palatino" pitchFamily="2" charset="77"/>
                        </a:rPr>
                        <a:t>110</a:t>
                      </a:r>
                    </a:p>
                  </a:txBody>
                  <a:tcPr>
                    <a:solidFill>
                      <a:srgbClr val="FF0000"/>
                    </a:solidFill>
                  </a:tcPr>
                </a:tc>
                <a:tc>
                  <a:txBody>
                    <a:bodyPr/>
                    <a:lstStyle/>
                    <a:p>
                      <a:pPr algn="ctr"/>
                      <a:r>
                        <a:rPr lang="en-US" sz="1400" b="0" dirty="0">
                          <a:latin typeface="Palatino" pitchFamily="2" charset="77"/>
                          <a:ea typeface="Palatino" pitchFamily="2" charset="77"/>
                        </a:rPr>
                        <a:t>97</a:t>
                      </a:r>
                    </a:p>
                  </a:txBody>
                  <a:tcPr>
                    <a:solidFill>
                      <a:srgbClr val="FF0000"/>
                    </a:solidFill>
                  </a:tcPr>
                </a:tc>
                <a:tc>
                  <a:txBody>
                    <a:bodyPr/>
                    <a:lstStyle/>
                    <a:p>
                      <a:pPr algn="ctr"/>
                      <a:r>
                        <a:rPr lang="en-US" sz="1400" b="0" dirty="0">
                          <a:latin typeface="Palatino" pitchFamily="2" charset="77"/>
                          <a:ea typeface="Palatino" pitchFamily="2" charset="77"/>
                        </a:rPr>
                        <a:t>83</a:t>
                      </a:r>
                    </a:p>
                  </a:txBody>
                  <a:tcPr>
                    <a:solidFill>
                      <a:srgbClr val="FF0000"/>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138</a:t>
                      </a:r>
                    </a:p>
                  </a:txBody>
                  <a:tcPr>
                    <a:solidFill>
                      <a:srgbClr val="FF0000"/>
                    </a:solidFill>
                  </a:tcPr>
                </a:tc>
                <a:tc>
                  <a:txBody>
                    <a:bodyPr/>
                    <a:lstStyle/>
                    <a:p>
                      <a:pPr algn="ctr"/>
                      <a:r>
                        <a:rPr lang="en-US" sz="1400" b="0" dirty="0">
                          <a:latin typeface="Palatino" pitchFamily="2" charset="77"/>
                          <a:ea typeface="Palatino" pitchFamily="2" charset="77"/>
                        </a:rPr>
                        <a:t>93</a:t>
                      </a:r>
                    </a:p>
                  </a:txBody>
                  <a:tcPr>
                    <a:solidFill>
                      <a:srgbClr val="FF0000"/>
                    </a:solidFill>
                  </a:tcPr>
                </a:tc>
                <a:tc>
                  <a:txBody>
                    <a:bodyPr/>
                    <a:lstStyle/>
                    <a:p>
                      <a:pPr algn="ctr"/>
                      <a:r>
                        <a:rPr lang="en-US" sz="1400" b="0" dirty="0">
                          <a:latin typeface="Palatino" pitchFamily="2" charset="77"/>
                          <a:ea typeface="Palatino" pitchFamily="2" charset="77"/>
                        </a:rPr>
                        <a:t>68</a:t>
                      </a:r>
                    </a:p>
                  </a:txBody>
                  <a:tcPr>
                    <a:solidFill>
                      <a:srgbClr val="FF0000"/>
                    </a:solidFill>
                  </a:tcPr>
                </a:tc>
                <a:tc>
                  <a:txBody>
                    <a:bodyPr/>
                    <a:lstStyle/>
                    <a:p>
                      <a:pPr algn="ctr"/>
                      <a:r>
                        <a:rPr lang="en-US" sz="1400" b="0" dirty="0">
                          <a:latin typeface="Palatino" pitchFamily="2" charset="77"/>
                          <a:ea typeface="Palatino" pitchFamily="2" charset="77"/>
                        </a:rPr>
                        <a:t>68</a:t>
                      </a:r>
                    </a:p>
                  </a:txBody>
                  <a:tcPr>
                    <a:solidFill>
                      <a:srgbClr val="FF0000"/>
                    </a:solidFill>
                  </a:tcPr>
                </a:tc>
                <a:tc>
                  <a:txBody>
                    <a:bodyPr/>
                    <a:lstStyle/>
                    <a:p>
                      <a:pPr algn="ctr"/>
                      <a:r>
                        <a:rPr lang="en-US" sz="1400" b="0" dirty="0">
                          <a:latin typeface="Palatino" pitchFamily="2" charset="77"/>
                          <a:ea typeface="Palatino" pitchFamily="2" charset="77"/>
                        </a:rPr>
                        <a:t>61</a:t>
                      </a:r>
                    </a:p>
                  </a:txBody>
                  <a:tcPr>
                    <a:solidFill>
                      <a:srgbClr val="FF0000"/>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82</a:t>
                      </a:r>
                    </a:p>
                  </a:txBody>
                  <a:tcPr>
                    <a:solidFill>
                      <a:srgbClr val="FF0000"/>
                    </a:solidFill>
                  </a:tcPr>
                </a:tc>
                <a:tc>
                  <a:txBody>
                    <a:bodyPr/>
                    <a:lstStyle/>
                    <a:p>
                      <a:pPr algn="ctr"/>
                      <a:r>
                        <a:rPr lang="en-US" sz="1400" b="0" dirty="0">
                          <a:latin typeface="Palatino" pitchFamily="2" charset="77"/>
                          <a:ea typeface="Palatino" pitchFamily="2" charset="77"/>
                        </a:rPr>
                        <a:t>74</a:t>
                      </a:r>
                    </a:p>
                  </a:txBody>
                  <a:tcPr>
                    <a:solidFill>
                      <a:srgbClr val="FF0000"/>
                    </a:solidFill>
                  </a:tcPr>
                </a:tc>
                <a:tc>
                  <a:txBody>
                    <a:bodyPr/>
                    <a:lstStyle/>
                    <a:p>
                      <a:pPr algn="ctr"/>
                      <a:r>
                        <a:rPr lang="en-US" sz="1400" b="0" dirty="0">
                          <a:latin typeface="Palatino" pitchFamily="2" charset="77"/>
                          <a:ea typeface="Palatino" pitchFamily="2" charset="77"/>
                        </a:rPr>
                        <a:t>58</a:t>
                      </a:r>
                    </a:p>
                  </a:txBody>
                  <a:tcPr>
                    <a:solidFill>
                      <a:srgbClr val="FF0000"/>
                    </a:solidFill>
                  </a:tcPr>
                </a:tc>
                <a:tc>
                  <a:txBody>
                    <a:bodyPr/>
                    <a:lstStyle/>
                    <a:p>
                      <a:pPr algn="ctr"/>
                      <a:r>
                        <a:rPr lang="en-US" sz="1400" b="0" dirty="0">
                          <a:latin typeface="Palatino" pitchFamily="2" charset="77"/>
                          <a:ea typeface="Palatino" pitchFamily="2" charset="77"/>
                        </a:rPr>
                        <a:t>59</a:t>
                      </a:r>
                    </a:p>
                  </a:txBody>
                  <a:tcPr>
                    <a:solidFill>
                      <a:srgbClr val="FF0000"/>
                    </a:solidFill>
                  </a:tcPr>
                </a:tc>
                <a:tc>
                  <a:txBody>
                    <a:bodyPr/>
                    <a:lstStyle/>
                    <a:p>
                      <a:pPr algn="ctr"/>
                      <a:r>
                        <a:rPr lang="en-US" sz="1400" b="0" dirty="0">
                          <a:latin typeface="Palatino" pitchFamily="2" charset="77"/>
                          <a:ea typeface="Palatino" pitchFamily="2" charset="77"/>
                        </a:rPr>
                        <a:t>54</a:t>
                      </a:r>
                    </a:p>
                  </a:txBody>
                  <a:tcPr>
                    <a:solidFill>
                      <a:srgbClr val="FF0000"/>
                    </a:solidFill>
                  </a:tcPr>
                </a:tc>
                <a:extLst>
                  <a:ext uri="{0D108BD9-81ED-4DB2-BD59-A6C34878D82A}">
                    <a16:rowId xmlns:a16="http://schemas.microsoft.com/office/drawing/2014/main" val="2000537875"/>
                  </a:ext>
                </a:extLst>
              </a:tr>
            </a:tbl>
          </a:graphicData>
        </a:graphic>
      </p:graphicFrame>
      <p:sp>
        <p:nvSpPr>
          <p:cNvPr id="9" name="TextBox 8">
            <a:extLst>
              <a:ext uri="{FF2B5EF4-FFF2-40B4-BE49-F238E27FC236}">
                <a16:creationId xmlns:a16="http://schemas.microsoft.com/office/drawing/2014/main" id="{1D8472CF-F35A-36C9-6C98-68393EC084C5}"/>
              </a:ext>
            </a:extLst>
          </p:cNvPr>
          <p:cNvSpPr txBox="1"/>
          <p:nvPr/>
        </p:nvSpPr>
        <p:spPr>
          <a:xfrm>
            <a:off x="962739" y="1703393"/>
            <a:ext cx="2413873"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RED COMPONENT</a:t>
            </a:r>
          </a:p>
        </p:txBody>
      </p:sp>
      <p:graphicFrame>
        <p:nvGraphicFramePr>
          <p:cNvPr id="10" name="Table 9">
            <a:extLst>
              <a:ext uri="{FF2B5EF4-FFF2-40B4-BE49-F238E27FC236}">
                <a16:creationId xmlns:a16="http://schemas.microsoft.com/office/drawing/2014/main" id="{8B3B0D45-1E2D-F7CA-ED7D-E48B36AFC155}"/>
              </a:ext>
            </a:extLst>
          </p:cNvPr>
          <p:cNvGraphicFramePr>
            <a:graphicFrameLocks noGrp="1"/>
          </p:cNvGraphicFramePr>
          <p:nvPr/>
        </p:nvGraphicFramePr>
        <p:xfrm>
          <a:off x="4889061" y="4471860"/>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243</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235</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212</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191</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179</a:t>
                      </a:r>
                    </a:p>
                  </a:txBody>
                  <a:tcPr>
                    <a:solidFill>
                      <a:schemeClr val="tx1">
                        <a:lumMod val="50000"/>
                        <a:lumOff val="50000"/>
                      </a:schemeClr>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213</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178</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158</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143</a:t>
                      </a:r>
                    </a:p>
                  </a:txBody>
                  <a:tcPr>
                    <a:solidFill>
                      <a:schemeClr val="tx1">
                        <a:lumMod val="50000"/>
                        <a:lumOff val="50000"/>
                      </a:schemeClr>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226</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160</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130</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126</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121</a:t>
                      </a:r>
                    </a:p>
                  </a:txBody>
                  <a:tcPr>
                    <a:solidFill>
                      <a:schemeClr val="tx1">
                        <a:lumMod val="50000"/>
                        <a:lumOff val="50000"/>
                      </a:schemeClr>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156</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117</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99</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107</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109</a:t>
                      </a:r>
                    </a:p>
                  </a:txBody>
                  <a:tcPr>
                    <a:solidFill>
                      <a:schemeClr val="tx1">
                        <a:lumMod val="50000"/>
                        <a:lumOff val="50000"/>
                      </a:schemeClr>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114</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110</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101</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109</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111</a:t>
                      </a:r>
                    </a:p>
                  </a:txBody>
                  <a:tcPr>
                    <a:solidFill>
                      <a:schemeClr val="tx1">
                        <a:lumMod val="50000"/>
                        <a:lumOff val="50000"/>
                      </a:schemeClr>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2A768973-0846-45EC-2567-9C90C43D988B}"/>
              </a:ext>
            </a:extLst>
          </p:cNvPr>
          <p:cNvGraphicFramePr>
            <a:graphicFrameLocks noGrp="1"/>
          </p:cNvGraphicFramePr>
          <p:nvPr/>
        </p:nvGraphicFramePr>
        <p:xfrm>
          <a:off x="4889062" y="195988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242</a:t>
                      </a:r>
                    </a:p>
                  </a:txBody>
                  <a:tcPr>
                    <a:solidFill>
                      <a:srgbClr val="00B050"/>
                    </a:solidFill>
                  </a:tcPr>
                </a:tc>
                <a:tc>
                  <a:txBody>
                    <a:bodyPr/>
                    <a:lstStyle/>
                    <a:p>
                      <a:pPr algn="ctr"/>
                      <a:r>
                        <a:rPr lang="en-US" sz="1400" b="0" dirty="0">
                          <a:latin typeface="Palatino" pitchFamily="2" charset="77"/>
                          <a:ea typeface="Palatino" pitchFamily="2" charset="77"/>
                        </a:rPr>
                        <a:t>236</a:t>
                      </a:r>
                    </a:p>
                  </a:txBody>
                  <a:tcPr>
                    <a:solidFill>
                      <a:srgbClr val="00B050"/>
                    </a:solidFill>
                  </a:tcPr>
                </a:tc>
                <a:tc>
                  <a:txBody>
                    <a:bodyPr/>
                    <a:lstStyle/>
                    <a:p>
                      <a:pPr algn="ctr"/>
                      <a:r>
                        <a:rPr lang="en-US" sz="1400" b="0" dirty="0">
                          <a:latin typeface="Palatino" pitchFamily="2" charset="77"/>
                          <a:ea typeface="Palatino" pitchFamily="2" charset="77"/>
                        </a:rPr>
                        <a:t>218</a:t>
                      </a:r>
                    </a:p>
                  </a:txBody>
                  <a:tcPr>
                    <a:solidFill>
                      <a:srgbClr val="00B050"/>
                    </a:solidFill>
                  </a:tcPr>
                </a:tc>
                <a:tc>
                  <a:txBody>
                    <a:bodyPr/>
                    <a:lstStyle/>
                    <a:p>
                      <a:pPr algn="ctr"/>
                      <a:r>
                        <a:rPr lang="en-US" sz="1400" b="0" dirty="0">
                          <a:latin typeface="Palatino" pitchFamily="2" charset="77"/>
                          <a:ea typeface="Palatino" pitchFamily="2" charset="77"/>
                        </a:rPr>
                        <a:t>203</a:t>
                      </a:r>
                    </a:p>
                  </a:txBody>
                  <a:tcPr>
                    <a:solidFill>
                      <a:srgbClr val="00B050"/>
                    </a:solidFill>
                  </a:tcPr>
                </a:tc>
                <a:tc>
                  <a:txBody>
                    <a:bodyPr/>
                    <a:lstStyle/>
                    <a:p>
                      <a:pPr algn="ctr"/>
                      <a:r>
                        <a:rPr lang="en-US" sz="1400" b="0" dirty="0">
                          <a:latin typeface="Palatino" pitchFamily="2" charset="77"/>
                          <a:ea typeface="Palatino" pitchFamily="2" charset="77"/>
                        </a:rPr>
                        <a:t>196</a:t>
                      </a:r>
                    </a:p>
                  </a:txBody>
                  <a:tcPr>
                    <a:solidFill>
                      <a:srgbClr val="00B050"/>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251</a:t>
                      </a:r>
                    </a:p>
                  </a:txBody>
                  <a:tcPr>
                    <a:solidFill>
                      <a:srgbClr val="00B050"/>
                    </a:solidFill>
                  </a:tcPr>
                </a:tc>
                <a:tc>
                  <a:txBody>
                    <a:bodyPr/>
                    <a:lstStyle/>
                    <a:p>
                      <a:pPr algn="ctr"/>
                      <a:r>
                        <a:rPr lang="en-US" sz="1400" b="0" dirty="0">
                          <a:latin typeface="Palatino" pitchFamily="2" charset="77"/>
                          <a:ea typeface="Palatino" pitchFamily="2" charset="77"/>
                        </a:rPr>
                        <a:t>217</a:t>
                      </a:r>
                    </a:p>
                  </a:txBody>
                  <a:tcPr>
                    <a:solidFill>
                      <a:srgbClr val="00B050"/>
                    </a:solidFill>
                  </a:tcPr>
                </a:tc>
                <a:tc>
                  <a:txBody>
                    <a:bodyPr/>
                    <a:lstStyle/>
                    <a:p>
                      <a:pPr algn="ctr"/>
                      <a:r>
                        <a:rPr lang="en-US" sz="1400" b="0" dirty="0">
                          <a:latin typeface="Palatino" pitchFamily="2" charset="77"/>
                          <a:ea typeface="Palatino" pitchFamily="2" charset="77"/>
                        </a:rPr>
                        <a:t>186</a:t>
                      </a:r>
                    </a:p>
                  </a:txBody>
                  <a:tcPr>
                    <a:solidFill>
                      <a:srgbClr val="00B050"/>
                    </a:solidFill>
                  </a:tcPr>
                </a:tc>
                <a:tc>
                  <a:txBody>
                    <a:bodyPr/>
                    <a:lstStyle/>
                    <a:p>
                      <a:pPr algn="ctr"/>
                      <a:r>
                        <a:rPr lang="en-US" sz="1400" b="0" dirty="0">
                          <a:latin typeface="Palatino" pitchFamily="2" charset="77"/>
                          <a:ea typeface="Palatino" pitchFamily="2" charset="77"/>
                        </a:rPr>
                        <a:t>172</a:t>
                      </a:r>
                    </a:p>
                  </a:txBody>
                  <a:tcPr>
                    <a:solidFill>
                      <a:srgbClr val="00B050"/>
                    </a:solidFill>
                  </a:tcPr>
                </a:tc>
                <a:tc>
                  <a:txBody>
                    <a:bodyPr/>
                    <a:lstStyle/>
                    <a:p>
                      <a:pPr algn="ctr"/>
                      <a:r>
                        <a:rPr lang="en-US" sz="1400" b="0" dirty="0">
                          <a:latin typeface="Palatino" pitchFamily="2" charset="77"/>
                          <a:ea typeface="Palatino" pitchFamily="2" charset="77"/>
                        </a:rPr>
                        <a:t>163</a:t>
                      </a:r>
                    </a:p>
                  </a:txBody>
                  <a:tcPr>
                    <a:solidFill>
                      <a:srgbClr val="00B050"/>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232</a:t>
                      </a:r>
                    </a:p>
                  </a:txBody>
                  <a:tcPr>
                    <a:solidFill>
                      <a:srgbClr val="00B050"/>
                    </a:solidFill>
                  </a:tcPr>
                </a:tc>
                <a:tc>
                  <a:txBody>
                    <a:bodyPr/>
                    <a:lstStyle/>
                    <a:p>
                      <a:pPr algn="ctr"/>
                      <a:r>
                        <a:rPr lang="en-US" sz="1400" b="0" dirty="0">
                          <a:latin typeface="Palatino" pitchFamily="2" charset="77"/>
                          <a:ea typeface="Palatino" pitchFamily="2" charset="77"/>
                        </a:rPr>
                        <a:t>168</a:t>
                      </a:r>
                    </a:p>
                  </a:txBody>
                  <a:tcPr>
                    <a:solidFill>
                      <a:srgbClr val="00B050"/>
                    </a:solidFill>
                  </a:tcPr>
                </a:tc>
                <a:tc>
                  <a:txBody>
                    <a:bodyPr/>
                    <a:lstStyle/>
                    <a:p>
                      <a:pPr algn="ctr"/>
                      <a:r>
                        <a:rPr lang="en-US" sz="1400" b="0" dirty="0">
                          <a:latin typeface="Palatino" pitchFamily="2" charset="77"/>
                          <a:ea typeface="Palatino" pitchFamily="2" charset="77"/>
                        </a:rPr>
                        <a:t>142</a:t>
                      </a:r>
                    </a:p>
                  </a:txBody>
                  <a:tcPr>
                    <a:solidFill>
                      <a:srgbClr val="00B050"/>
                    </a:solidFill>
                  </a:tcPr>
                </a:tc>
                <a:tc>
                  <a:txBody>
                    <a:bodyPr/>
                    <a:lstStyle/>
                    <a:p>
                      <a:pPr algn="ctr"/>
                      <a:r>
                        <a:rPr lang="en-US" sz="1400" b="0" dirty="0">
                          <a:latin typeface="Palatino" pitchFamily="2" charset="77"/>
                          <a:ea typeface="Palatino" pitchFamily="2" charset="77"/>
                        </a:rPr>
                        <a:t>143</a:t>
                      </a:r>
                    </a:p>
                  </a:txBody>
                  <a:tcPr>
                    <a:solidFill>
                      <a:srgbClr val="00B050"/>
                    </a:solidFill>
                  </a:tcPr>
                </a:tc>
                <a:tc>
                  <a:txBody>
                    <a:bodyPr/>
                    <a:lstStyle/>
                    <a:p>
                      <a:pPr algn="ctr"/>
                      <a:r>
                        <a:rPr lang="en-US" sz="1400" b="0" dirty="0">
                          <a:latin typeface="Palatino" pitchFamily="2" charset="77"/>
                          <a:ea typeface="Palatino" pitchFamily="2" charset="77"/>
                        </a:rPr>
                        <a:t>145</a:t>
                      </a:r>
                    </a:p>
                  </a:txBody>
                  <a:tcPr>
                    <a:solidFill>
                      <a:srgbClr val="00B050"/>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167</a:t>
                      </a:r>
                    </a:p>
                  </a:txBody>
                  <a:tcPr>
                    <a:solidFill>
                      <a:srgbClr val="00B050"/>
                    </a:solidFill>
                  </a:tcPr>
                </a:tc>
                <a:tc>
                  <a:txBody>
                    <a:bodyPr/>
                    <a:lstStyle/>
                    <a:p>
                      <a:pPr algn="ctr"/>
                      <a:r>
                        <a:rPr lang="en-US" sz="1400" b="0" dirty="0">
                          <a:latin typeface="Palatino" pitchFamily="2" charset="77"/>
                          <a:ea typeface="Palatino" pitchFamily="2" charset="77"/>
                        </a:rPr>
                        <a:t>131</a:t>
                      </a:r>
                    </a:p>
                  </a:txBody>
                  <a:tcPr>
                    <a:solidFill>
                      <a:srgbClr val="00B050"/>
                    </a:solidFill>
                  </a:tcPr>
                </a:tc>
                <a:tc>
                  <a:txBody>
                    <a:bodyPr/>
                    <a:lstStyle/>
                    <a:p>
                      <a:pPr algn="ctr"/>
                      <a:r>
                        <a:rPr lang="en-US" sz="1400" b="0" dirty="0">
                          <a:latin typeface="Palatino" pitchFamily="2" charset="77"/>
                          <a:ea typeface="Palatino" pitchFamily="2" charset="77"/>
                        </a:rPr>
                        <a:t>117</a:t>
                      </a:r>
                    </a:p>
                  </a:txBody>
                  <a:tcPr>
                    <a:solidFill>
                      <a:srgbClr val="00B050"/>
                    </a:solidFill>
                  </a:tcPr>
                </a:tc>
                <a:tc>
                  <a:txBody>
                    <a:bodyPr/>
                    <a:lstStyle/>
                    <a:p>
                      <a:pPr algn="ctr"/>
                      <a:r>
                        <a:rPr lang="en-US" sz="1400" b="0" dirty="0">
                          <a:latin typeface="Palatino" pitchFamily="2" charset="77"/>
                          <a:ea typeface="Palatino" pitchFamily="2" charset="77"/>
                        </a:rPr>
                        <a:t>129</a:t>
                      </a:r>
                    </a:p>
                  </a:txBody>
                  <a:tcPr>
                    <a:solidFill>
                      <a:srgbClr val="00B050"/>
                    </a:solidFill>
                  </a:tcPr>
                </a:tc>
                <a:tc>
                  <a:txBody>
                    <a:bodyPr/>
                    <a:lstStyle/>
                    <a:p>
                      <a:pPr algn="ctr"/>
                      <a:r>
                        <a:rPr lang="en-US" sz="1400" b="0" dirty="0">
                          <a:latin typeface="Palatino" pitchFamily="2" charset="77"/>
                          <a:ea typeface="Palatino" pitchFamily="2" charset="77"/>
                        </a:rPr>
                        <a:t>136</a:t>
                      </a:r>
                    </a:p>
                  </a:txBody>
                  <a:tcPr>
                    <a:solidFill>
                      <a:srgbClr val="00B050"/>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132</a:t>
                      </a:r>
                    </a:p>
                  </a:txBody>
                  <a:tcPr>
                    <a:solidFill>
                      <a:srgbClr val="00B050"/>
                    </a:solidFill>
                  </a:tcPr>
                </a:tc>
                <a:tc>
                  <a:txBody>
                    <a:bodyPr/>
                    <a:lstStyle/>
                    <a:p>
                      <a:pPr algn="ctr"/>
                      <a:r>
                        <a:rPr lang="en-US" sz="1400" b="0" dirty="0">
                          <a:latin typeface="Palatino" pitchFamily="2" charset="77"/>
                          <a:ea typeface="Palatino" pitchFamily="2" charset="77"/>
                        </a:rPr>
                        <a:t>131</a:t>
                      </a:r>
                    </a:p>
                  </a:txBody>
                  <a:tcPr>
                    <a:solidFill>
                      <a:srgbClr val="00B050"/>
                    </a:solidFill>
                  </a:tcPr>
                </a:tc>
                <a:tc>
                  <a:txBody>
                    <a:bodyPr/>
                    <a:lstStyle/>
                    <a:p>
                      <a:pPr algn="ctr"/>
                      <a:r>
                        <a:rPr lang="en-US" sz="1400" b="0" dirty="0">
                          <a:latin typeface="Palatino" pitchFamily="2" charset="77"/>
                          <a:ea typeface="Palatino" pitchFamily="2" charset="77"/>
                        </a:rPr>
                        <a:t>126</a:t>
                      </a:r>
                    </a:p>
                  </a:txBody>
                  <a:tcPr>
                    <a:solidFill>
                      <a:srgbClr val="00B050"/>
                    </a:solidFill>
                  </a:tcPr>
                </a:tc>
                <a:tc>
                  <a:txBody>
                    <a:bodyPr/>
                    <a:lstStyle/>
                    <a:p>
                      <a:pPr algn="ctr"/>
                      <a:r>
                        <a:rPr lang="en-US" sz="1400" b="0" dirty="0">
                          <a:latin typeface="Palatino" pitchFamily="2" charset="77"/>
                          <a:ea typeface="Palatino" pitchFamily="2" charset="77"/>
                        </a:rPr>
                        <a:t>137</a:t>
                      </a:r>
                    </a:p>
                  </a:txBody>
                  <a:tcPr>
                    <a:solidFill>
                      <a:srgbClr val="00B050"/>
                    </a:solidFill>
                  </a:tcPr>
                </a:tc>
                <a:tc>
                  <a:txBody>
                    <a:bodyPr/>
                    <a:lstStyle/>
                    <a:p>
                      <a:pPr algn="ctr"/>
                      <a:r>
                        <a:rPr lang="en-US" sz="1400" b="0" dirty="0">
                          <a:latin typeface="Palatino" pitchFamily="2" charset="77"/>
                          <a:ea typeface="Palatino" pitchFamily="2" charset="77"/>
                        </a:rPr>
                        <a:t>143</a:t>
                      </a:r>
                    </a:p>
                  </a:txBody>
                  <a:tcPr>
                    <a:solidFill>
                      <a:srgbClr val="00B050"/>
                    </a:solidFill>
                  </a:tcPr>
                </a:tc>
                <a:extLst>
                  <a:ext uri="{0D108BD9-81ED-4DB2-BD59-A6C34878D82A}">
                    <a16:rowId xmlns:a16="http://schemas.microsoft.com/office/drawing/2014/main" val="2000537875"/>
                  </a:ext>
                </a:extLst>
              </a:tr>
            </a:tbl>
          </a:graphicData>
        </a:graphic>
      </p:graphicFrame>
      <p:graphicFrame>
        <p:nvGraphicFramePr>
          <p:cNvPr id="12" name="Table 11">
            <a:extLst>
              <a:ext uri="{FF2B5EF4-FFF2-40B4-BE49-F238E27FC236}">
                <a16:creationId xmlns:a16="http://schemas.microsoft.com/office/drawing/2014/main" id="{6C800DD6-C8D1-4788-37F7-043CD1BAD96F}"/>
              </a:ext>
            </a:extLst>
          </p:cNvPr>
          <p:cNvGraphicFramePr>
            <a:graphicFrameLocks noGrp="1"/>
          </p:cNvGraphicFramePr>
          <p:nvPr/>
        </p:nvGraphicFramePr>
        <p:xfrm>
          <a:off x="9229123" y="1962572"/>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234</a:t>
                      </a:r>
                    </a:p>
                  </a:txBody>
                  <a:tcPr>
                    <a:solidFill>
                      <a:srgbClr val="0070C0"/>
                    </a:solidFill>
                  </a:tcPr>
                </a:tc>
                <a:tc>
                  <a:txBody>
                    <a:bodyPr/>
                    <a:lstStyle/>
                    <a:p>
                      <a:pPr algn="ctr"/>
                      <a:r>
                        <a:rPr lang="en-US" sz="1400" b="0" dirty="0">
                          <a:latin typeface="Palatino" pitchFamily="2" charset="77"/>
                          <a:ea typeface="Palatino" pitchFamily="2" charset="77"/>
                        </a:rPr>
                        <a:t>226</a:t>
                      </a:r>
                    </a:p>
                  </a:txBody>
                  <a:tcPr>
                    <a:solidFill>
                      <a:srgbClr val="0070C0"/>
                    </a:solidFill>
                  </a:tcPr>
                </a:tc>
                <a:tc>
                  <a:txBody>
                    <a:bodyPr/>
                    <a:lstStyle/>
                    <a:p>
                      <a:pPr algn="ctr"/>
                      <a:r>
                        <a:rPr lang="en-US" sz="1400" b="0" dirty="0">
                          <a:latin typeface="Palatino" pitchFamily="2" charset="77"/>
                          <a:ea typeface="Palatino" pitchFamily="2" charset="77"/>
                        </a:rPr>
                        <a:t>201</a:t>
                      </a:r>
                    </a:p>
                  </a:txBody>
                  <a:tcPr>
                    <a:solidFill>
                      <a:srgbClr val="0070C0"/>
                    </a:solidFill>
                  </a:tcPr>
                </a:tc>
                <a:tc>
                  <a:txBody>
                    <a:bodyPr/>
                    <a:lstStyle/>
                    <a:p>
                      <a:pPr algn="ctr"/>
                      <a:r>
                        <a:rPr lang="en-US" sz="1400" b="0" dirty="0">
                          <a:latin typeface="Palatino" pitchFamily="2" charset="77"/>
                          <a:ea typeface="Palatino" pitchFamily="2" charset="77"/>
                        </a:rPr>
                        <a:t>179</a:t>
                      </a:r>
                    </a:p>
                  </a:txBody>
                  <a:tcPr>
                    <a:solidFill>
                      <a:srgbClr val="0070C0"/>
                    </a:solidFill>
                  </a:tcPr>
                </a:tc>
                <a:tc>
                  <a:txBody>
                    <a:bodyPr/>
                    <a:lstStyle/>
                    <a:p>
                      <a:pPr algn="ctr"/>
                      <a:r>
                        <a:rPr lang="en-US" sz="1400" b="0" dirty="0">
                          <a:latin typeface="Palatino" pitchFamily="2" charset="77"/>
                          <a:ea typeface="Palatino" pitchFamily="2" charset="77"/>
                        </a:rPr>
                        <a:t>167</a:t>
                      </a:r>
                    </a:p>
                  </a:txBody>
                  <a:tcPr>
                    <a:solidFill>
                      <a:srgbClr val="0070C0"/>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240</a:t>
                      </a:r>
                    </a:p>
                  </a:txBody>
                  <a:tcPr>
                    <a:solidFill>
                      <a:srgbClr val="0070C0"/>
                    </a:solidFill>
                  </a:tcPr>
                </a:tc>
                <a:tc>
                  <a:txBody>
                    <a:bodyPr/>
                    <a:lstStyle/>
                    <a:p>
                      <a:pPr algn="ctr"/>
                      <a:r>
                        <a:rPr lang="en-US" sz="1400" b="0" dirty="0">
                          <a:latin typeface="Palatino" pitchFamily="2" charset="77"/>
                          <a:ea typeface="Palatino" pitchFamily="2" charset="77"/>
                        </a:rPr>
                        <a:t>204</a:t>
                      </a:r>
                    </a:p>
                  </a:txBody>
                  <a:tcPr>
                    <a:solidFill>
                      <a:srgbClr val="0070C0"/>
                    </a:solidFill>
                  </a:tcPr>
                </a:tc>
                <a:tc>
                  <a:txBody>
                    <a:bodyPr/>
                    <a:lstStyle/>
                    <a:p>
                      <a:pPr algn="ctr"/>
                      <a:r>
                        <a:rPr lang="en-US" sz="1400" b="0" dirty="0">
                          <a:latin typeface="Palatino" pitchFamily="2" charset="77"/>
                          <a:ea typeface="Palatino" pitchFamily="2" charset="77"/>
                        </a:rPr>
                        <a:t>167</a:t>
                      </a:r>
                    </a:p>
                  </a:txBody>
                  <a:tcPr>
                    <a:solidFill>
                      <a:srgbClr val="0070C0"/>
                    </a:solidFill>
                  </a:tcPr>
                </a:tc>
                <a:tc>
                  <a:txBody>
                    <a:bodyPr/>
                    <a:lstStyle/>
                    <a:p>
                      <a:pPr algn="ctr"/>
                      <a:r>
                        <a:rPr lang="en-US" sz="1400" b="0" dirty="0">
                          <a:latin typeface="Palatino" pitchFamily="2" charset="77"/>
                          <a:ea typeface="Palatino" pitchFamily="2" charset="77"/>
                        </a:rPr>
                        <a:t>146</a:t>
                      </a:r>
                    </a:p>
                  </a:txBody>
                  <a:tcPr>
                    <a:solidFill>
                      <a:srgbClr val="0070C0"/>
                    </a:solidFill>
                  </a:tcPr>
                </a:tc>
                <a:tc>
                  <a:txBody>
                    <a:bodyPr/>
                    <a:lstStyle/>
                    <a:p>
                      <a:pPr algn="ctr"/>
                      <a:r>
                        <a:rPr lang="en-US" sz="1400" b="0" dirty="0">
                          <a:latin typeface="Palatino" pitchFamily="2" charset="77"/>
                          <a:ea typeface="Palatino" pitchFamily="2" charset="77"/>
                        </a:rPr>
                        <a:t>131</a:t>
                      </a:r>
                    </a:p>
                  </a:txBody>
                  <a:tcPr>
                    <a:solidFill>
                      <a:srgbClr val="0070C0"/>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217</a:t>
                      </a:r>
                    </a:p>
                  </a:txBody>
                  <a:tcPr>
                    <a:solidFill>
                      <a:srgbClr val="0070C0"/>
                    </a:solidFill>
                  </a:tcPr>
                </a:tc>
                <a:tc>
                  <a:txBody>
                    <a:bodyPr/>
                    <a:lstStyle/>
                    <a:p>
                      <a:pPr algn="ctr"/>
                      <a:r>
                        <a:rPr lang="en-US" sz="1400" b="0" dirty="0">
                          <a:latin typeface="Palatino" pitchFamily="2" charset="77"/>
                          <a:ea typeface="Palatino" pitchFamily="2" charset="77"/>
                        </a:rPr>
                        <a:t>149</a:t>
                      </a:r>
                    </a:p>
                  </a:txBody>
                  <a:tcPr>
                    <a:solidFill>
                      <a:srgbClr val="0070C0"/>
                    </a:solidFill>
                  </a:tcPr>
                </a:tc>
                <a:tc>
                  <a:txBody>
                    <a:bodyPr/>
                    <a:lstStyle/>
                    <a:p>
                      <a:pPr algn="ctr"/>
                      <a:r>
                        <a:rPr lang="en-US" sz="1400" b="0" dirty="0">
                          <a:latin typeface="Palatino" pitchFamily="2" charset="77"/>
                          <a:ea typeface="Palatino" pitchFamily="2" charset="77"/>
                        </a:rPr>
                        <a:t>118</a:t>
                      </a:r>
                    </a:p>
                  </a:txBody>
                  <a:tcPr>
                    <a:solidFill>
                      <a:srgbClr val="0070C0"/>
                    </a:solidFill>
                  </a:tcPr>
                </a:tc>
                <a:tc>
                  <a:txBody>
                    <a:bodyPr/>
                    <a:lstStyle/>
                    <a:p>
                      <a:pPr algn="ctr"/>
                      <a:r>
                        <a:rPr lang="en-US" sz="1400" b="0" dirty="0">
                          <a:latin typeface="Palatino" pitchFamily="2" charset="77"/>
                          <a:ea typeface="Palatino" pitchFamily="2" charset="77"/>
                        </a:rPr>
                        <a:t>114</a:t>
                      </a:r>
                    </a:p>
                  </a:txBody>
                  <a:tcPr>
                    <a:solidFill>
                      <a:srgbClr val="0070C0"/>
                    </a:solidFill>
                  </a:tcPr>
                </a:tc>
                <a:tc>
                  <a:txBody>
                    <a:bodyPr/>
                    <a:lstStyle/>
                    <a:p>
                      <a:pPr algn="ctr"/>
                      <a:r>
                        <a:rPr lang="en-US" sz="1400" b="0" dirty="0">
                          <a:latin typeface="Palatino" pitchFamily="2" charset="77"/>
                          <a:ea typeface="Palatino" pitchFamily="2" charset="77"/>
                        </a:rPr>
                        <a:t>108</a:t>
                      </a:r>
                    </a:p>
                  </a:txBody>
                  <a:tcPr>
                    <a:solidFill>
                      <a:srgbClr val="0070C0"/>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147</a:t>
                      </a:r>
                    </a:p>
                  </a:txBody>
                  <a:tcPr>
                    <a:solidFill>
                      <a:srgbClr val="0070C0"/>
                    </a:solidFill>
                  </a:tcPr>
                </a:tc>
                <a:tc>
                  <a:txBody>
                    <a:bodyPr/>
                    <a:lstStyle/>
                    <a:p>
                      <a:pPr algn="ctr"/>
                      <a:r>
                        <a:rPr lang="en-US" sz="1400" b="0" dirty="0">
                          <a:latin typeface="Palatino" pitchFamily="2" charset="77"/>
                          <a:ea typeface="Palatino" pitchFamily="2" charset="77"/>
                        </a:rPr>
                        <a:t>106</a:t>
                      </a:r>
                    </a:p>
                  </a:txBody>
                  <a:tcPr>
                    <a:solidFill>
                      <a:srgbClr val="0070C0"/>
                    </a:solidFill>
                  </a:tcPr>
                </a:tc>
                <a:tc>
                  <a:txBody>
                    <a:bodyPr/>
                    <a:lstStyle/>
                    <a:p>
                      <a:pPr algn="ctr"/>
                      <a:r>
                        <a:rPr lang="en-US" sz="1400" b="0" dirty="0">
                          <a:latin typeface="Palatino" pitchFamily="2" charset="77"/>
                          <a:ea typeface="Palatino" pitchFamily="2" charset="77"/>
                        </a:rPr>
                        <a:t>87</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103</a:t>
                      </a:r>
                    </a:p>
                  </a:txBody>
                  <a:tcPr>
                    <a:solidFill>
                      <a:srgbClr val="0070C0"/>
                    </a:solidFill>
                  </a:tcPr>
                </a:tc>
                <a:tc>
                  <a:txBody>
                    <a:bodyPr/>
                    <a:lstStyle/>
                    <a:p>
                      <a:pPr algn="ctr"/>
                      <a:r>
                        <a:rPr lang="en-US" sz="1400" b="0" dirty="0">
                          <a:latin typeface="Palatino" pitchFamily="2" charset="77"/>
                          <a:ea typeface="Palatino" pitchFamily="2" charset="77"/>
                        </a:rPr>
                        <a:t>98</a:t>
                      </a:r>
                    </a:p>
                  </a:txBody>
                  <a:tcPr>
                    <a:solidFill>
                      <a:srgbClr val="0070C0"/>
                    </a:solidFill>
                  </a:tcPr>
                </a:tc>
                <a:tc>
                  <a:txBody>
                    <a:bodyPr/>
                    <a:lstStyle/>
                    <a:p>
                      <a:pPr algn="ctr"/>
                      <a:r>
                        <a:rPr lang="en-US" sz="1400" b="0" dirty="0">
                          <a:latin typeface="Palatino" pitchFamily="2" charset="77"/>
                          <a:ea typeface="Palatino" pitchFamily="2" charset="77"/>
                        </a:rPr>
                        <a:t>87</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extLst>
                  <a:ext uri="{0D108BD9-81ED-4DB2-BD59-A6C34878D82A}">
                    <a16:rowId xmlns:a16="http://schemas.microsoft.com/office/drawing/2014/main" val="2000537875"/>
                  </a:ext>
                </a:extLst>
              </a:tr>
            </a:tbl>
          </a:graphicData>
        </a:graphic>
      </p:graphicFrame>
      <p:sp>
        <p:nvSpPr>
          <p:cNvPr id="15" name="TextBox 14">
            <a:extLst>
              <a:ext uri="{FF2B5EF4-FFF2-40B4-BE49-F238E27FC236}">
                <a16:creationId xmlns:a16="http://schemas.microsoft.com/office/drawing/2014/main" id="{C52173CD-81BF-2DE6-0875-20C882C72FBC}"/>
              </a:ext>
            </a:extLst>
          </p:cNvPr>
          <p:cNvSpPr txBox="1"/>
          <p:nvPr/>
        </p:nvSpPr>
        <p:spPr>
          <a:xfrm>
            <a:off x="4889061" y="1713168"/>
            <a:ext cx="2413873"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GREEN COMPONENT</a:t>
            </a:r>
          </a:p>
        </p:txBody>
      </p:sp>
      <p:sp>
        <p:nvSpPr>
          <p:cNvPr id="16" name="TextBox 15">
            <a:extLst>
              <a:ext uri="{FF2B5EF4-FFF2-40B4-BE49-F238E27FC236}">
                <a16:creationId xmlns:a16="http://schemas.microsoft.com/office/drawing/2014/main" id="{14F6CF95-9DF5-CFAB-97A5-85E8F47C783D}"/>
              </a:ext>
            </a:extLst>
          </p:cNvPr>
          <p:cNvSpPr txBox="1"/>
          <p:nvPr/>
        </p:nvSpPr>
        <p:spPr>
          <a:xfrm>
            <a:off x="9229125" y="1703392"/>
            <a:ext cx="2413873"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BLUE COMPONENT</a:t>
            </a:r>
          </a:p>
        </p:txBody>
      </p:sp>
      <p:cxnSp>
        <p:nvCxnSpPr>
          <p:cNvPr id="18" name="Straight Arrow Connector 17">
            <a:extLst>
              <a:ext uri="{FF2B5EF4-FFF2-40B4-BE49-F238E27FC236}">
                <a16:creationId xmlns:a16="http://schemas.microsoft.com/office/drawing/2014/main" id="{803E50DA-3CD3-200C-E28C-9A1BCBBF3716}"/>
              </a:ext>
            </a:extLst>
          </p:cNvPr>
          <p:cNvCxnSpPr>
            <a:cxnSpLocks/>
            <a:endCxn id="10" idx="1"/>
          </p:cNvCxnSpPr>
          <p:nvPr/>
        </p:nvCxnSpPr>
        <p:spPr>
          <a:xfrm>
            <a:off x="2169674" y="3846787"/>
            <a:ext cx="2719387" cy="1568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22C555-3CE5-073B-F9AE-3024FA57418C}"/>
              </a:ext>
            </a:extLst>
          </p:cNvPr>
          <p:cNvCxnSpPr>
            <a:cxnSpLocks/>
            <a:endCxn id="10" idx="3"/>
          </p:cNvCxnSpPr>
          <p:nvPr/>
        </p:nvCxnSpPr>
        <p:spPr>
          <a:xfrm flipH="1">
            <a:off x="7302936" y="3846787"/>
            <a:ext cx="3133124" cy="1568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A4D4185-3A12-572C-BE45-AED7F9EA6C86}"/>
              </a:ext>
            </a:extLst>
          </p:cNvPr>
          <p:cNvCxnSpPr>
            <a:cxnSpLocks/>
            <a:endCxn id="10" idx="0"/>
          </p:cNvCxnSpPr>
          <p:nvPr/>
        </p:nvCxnSpPr>
        <p:spPr>
          <a:xfrm>
            <a:off x="6095997" y="3846787"/>
            <a:ext cx="1" cy="62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17ACA5-DA14-93F8-FA17-4A174395441B}"/>
              </a:ext>
            </a:extLst>
          </p:cNvPr>
          <p:cNvSpPr txBox="1"/>
          <p:nvPr/>
        </p:nvSpPr>
        <p:spPr>
          <a:xfrm>
            <a:off x="4307559" y="6446628"/>
            <a:ext cx="4368054" cy="369332"/>
          </a:xfrm>
          <a:prstGeom prst="rect">
            <a:avLst/>
          </a:prstGeom>
          <a:noFill/>
        </p:spPr>
        <p:txBody>
          <a:bodyPr wrap="square" rtlCol="0">
            <a:spAutoFit/>
          </a:bodyPr>
          <a:lstStyle/>
          <a:p>
            <a:r>
              <a:rPr lang="en-US" dirty="0">
                <a:latin typeface="Palatino" pitchFamily="2" charset="77"/>
                <a:ea typeface="Palatino" pitchFamily="2" charset="77"/>
              </a:rPr>
              <a:t>Fig 4: </a:t>
            </a:r>
            <a:r>
              <a:rPr lang="en-US" sz="1400" dirty="0">
                <a:latin typeface="Palatino" pitchFamily="2" charset="77"/>
                <a:ea typeface="Palatino" pitchFamily="2" charset="77"/>
              </a:rPr>
              <a:t>Conversion from RGB to Grayscale</a:t>
            </a:r>
            <a:endParaRPr lang="en-US" dirty="0">
              <a:latin typeface="Palatino" pitchFamily="2" charset="77"/>
              <a:ea typeface="Palatino" pitchFamily="2" charset="77"/>
            </a:endParaRPr>
          </a:p>
        </p:txBody>
      </p:sp>
      <p:pic>
        <p:nvPicPr>
          <p:cNvPr id="34" name="Picture 33">
            <a:extLst>
              <a:ext uri="{FF2B5EF4-FFF2-40B4-BE49-F238E27FC236}">
                <a16:creationId xmlns:a16="http://schemas.microsoft.com/office/drawing/2014/main" id="{783AF627-6174-B124-42FA-A9D4C5A52D13}"/>
              </a:ext>
            </a:extLst>
          </p:cNvPr>
          <p:cNvPicPr>
            <a:picLocks noChangeAspect="1"/>
          </p:cNvPicPr>
          <p:nvPr/>
        </p:nvPicPr>
        <p:blipFill>
          <a:blip r:embed="rId2"/>
          <a:stretch>
            <a:fillRect/>
          </a:stretch>
        </p:blipFill>
        <p:spPr>
          <a:xfrm>
            <a:off x="1538564" y="4770455"/>
            <a:ext cx="1873243" cy="1568523"/>
          </a:xfrm>
          <a:prstGeom prst="rect">
            <a:avLst/>
          </a:prstGeom>
        </p:spPr>
      </p:pic>
      <p:pic>
        <p:nvPicPr>
          <p:cNvPr id="36" name="Picture 35">
            <a:extLst>
              <a:ext uri="{FF2B5EF4-FFF2-40B4-BE49-F238E27FC236}">
                <a16:creationId xmlns:a16="http://schemas.microsoft.com/office/drawing/2014/main" id="{F6DCE99E-9933-6202-4B0C-0B2F83A96808}"/>
              </a:ext>
            </a:extLst>
          </p:cNvPr>
          <p:cNvPicPr>
            <a:picLocks noChangeAspect="1"/>
          </p:cNvPicPr>
          <p:nvPr/>
        </p:nvPicPr>
        <p:blipFill>
          <a:blip r:embed="rId3"/>
          <a:stretch>
            <a:fillRect/>
          </a:stretch>
        </p:blipFill>
        <p:spPr>
          <a:xfrm>
            <a:off x="8995492" y="4770455"/>
            <a:ext cx="1873243" cy="1568522"/>
          </a:xfrm>
          <a:prstGeom prst="rect">
            <a:avLst/>
          </a:prstGeom>
        </p:spPr>
      </p:pic>
      <p:sp>
        <p:nvSpPr>
          <p:cNvPr id="38" name="TextBox 37">
            <a:extLst>
              <a:ext uri="{FF2B5EF4-FFF2-40B4-BE49-F238E27FC236}">
                <a16:creationId xmlns:a16="http://schemas.microsoft.com/office/drawing/2014/main" id="{7385CC5B-864F-90C6-4569-4CCC0E3D568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091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FE773F-6994-1863-2114-8BF7B98634E2}"/>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4" name="TextBox 3">
            <a:extLst>
              <a:ext uri="{FF2B5EF4-FFF2-40B4-BE49-F238E27FC236}">
                <a16:creationId xmlns:a16="http://schemas.microsoft.com/office/drawing/2014/main" id="{D8E4FF1B-15D0-5D22-3255-F3163D9B0786}"/>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MEDIAN FILTERING</a:t>
            </a:r>
          </a:p>
        </p:txBody>
      </p:sp>
      <p:sp>
        <p:nvSpPr>
          <p:cNvPr id="6" name="TextBox 5">
            <a:extLst>
              <a:ext uri="{FF2B5EF4-FFF2-40B4-BE49-F238E27FC236}">
                <a16:creationId xmlns:a16="http://schemas.microsoft.com/office/drawing/2014/main" id="{3DE12E4D-2E27-3DF5-1821-28916B65BD52}"/>
              </a:ext>
            </a:extLst>
          </p:cNvPr>
          <p:cNvSpPr txBox="1"/>
          <p:nvPr/>
        </p:nvSpPr>
        <p:spPr>
          <a:xfrm>
            <a:off x="860857" y="1030402"/>
            <a:ext cx="11010440" cy="6874190"/>
          </a:xfrm>
          <a:prstGeom prst="rect">
            <a:avLst/>
          </a:prstGeom>
          <a:noFill/>
        </p:spPr>
        <p:txBody>
          <a:bodyPr wrap="square">
            <a:spAutoFit/>
          </a:bodyPr>
          <a:lstStyle/>
          <a:p>
            <a:pPr algn="just">
              <a:lnSpc>
                <a:spcPct val="160000"/>
              </a:lnSpc>
              <a:buNone/>
            </a:pPr>
            <a:r>
              <a:rPr lang="en-US" sz="1900" b="1" dirty="0">
                <a:solidFill>
                  <a:schemeClr val="tx1"/>
                </a:solidFill>
                <a:latin typeface="Palatino" pitchFamily="2" charset="77"/>
                <a:ea typeface="Palatino" pitchFamily="2" charset="77"/>
                <a:cs typeface="Times New Roman" pitchFamily="18" charset="0"/>
              </a:rPr>
              <a:t>Noise removal:</a:t>
            </a:r>
          </a:p>
          <a:p>
            <a:pPr algn="just">
              <a:lnSpc>
                <a:spcPct val="150000"/>
              </a:lnSpc>
              <a:buNone/>
            </a:pPr>
            <a:r>
              <a:rPr lang="en-US" b="1" dirty="0">
                <a:latin typeface="Palatino" pitchFamily="2" charset="77"/>
                <a:ea typeface="Palatino" pitchFamily="2" charset="77"/>
                <a:cs typeface="Times New Roman" pitchFamily="18" charset="0"/>
              </a:rPr>
              <a:t>	</a:t>
            </a:r>
            <a:r>
              <a:rPr lang="en-US" b="1" dirty="0">
                <a:solidFill>
                  <a:schemeClr val="tx1"/>
                </a:solidFill>
                <a:latin typeface="Palatino" pitchFamily="2" charset="77"/>
                <a:ea typeface="Palatino" pitchFamily="2" charset="77"/>
                <a:cs typeface="Times New Roman" pitchFamily="18" charset="0"/>
              </a:rPr>
              <a:t>Noise removal</a:t>
            </a:r>
            <a:r>
              <a:rPr lang="en-US" dirty="0">
                <a:solidFill>
                  <a:schemeClr val="tx1"/>
                </a:solidFill>
                <a:latin typeface="Palatino" pitchFamily="2" charset="77"/>
                <a:ea typeface="Palatino" pitchFamily="2" charset="77"/>
                <a:cs typeface="Times New Roman" pitchFamily="18" charset="0"/>
              </a:rPr>
              <a:t> algorithm is the </a:t>
            </a:r>
            <a:r>
              <a:rPr lang="en-US" b="1" dirty="0">
                <a:solidFill>
                  <a:schemeClr val="tx1"/>
                </a:solidFill>
                <a:latin typeface="Palatino" pitchFamily="2" charset="77"/>
                <a:ea typeface="Palatino" pitchFamily="2" charset="77"/>
                <a:cs typeface="Times New Roman" pitchFamily="18" charset="0"/>
              </a:rPr>
              <a:t>process</a:t>
            </a:r>
            <a:r>
              <a:rPr lang="en-US" dirty="0">
                <a:solidFill>
                  <a:schemeClr val="tx1"/>
                </a:solidFill>
                <a:latin typeface="Palatino" pitchFamily="2" charset="77"/>
                <a:ea typeface="Palatino" pitchFamily="2" charset="77"/>
                <a:cs typeface="Times New Roman" pitchFamily="18" charset="0"/>
              </a:rPr>
              <a:t> of </a:t>
            </a:r>
            <a:r>
              <a:rPr lang="en-US" b="1" dirty="0">
                <a:solidFill>
                  <a:schemeClr val="tx1"/>
                </a:solidFill>
                <a:latin typeface="Palatino" pitchFamily="2" charset="77"/>
                <a:ea typeface="Palatino" pitchFamily="2" charset="77"/>
                <a:cs typeface="Times New Roman" pitchFamily="18" charset="0"/>
              </a:rPr>
              <a:t>removing</a:t>
            </a:r>
            <a:r>
              <a:rPr lang="en-US" dirty="0">
                <a:solidFill>
                  <a:schemeClr val="tx1"/>
                </a:solidFill>
                <a:latin typeface="Palatino" pitchFamily="2" charset="77"/>
                <a:ea typeface="Palatino" pitchFamily="2" charset="77"/>
                <a:cs typeface="Times New Roman" pitchFamily="18" charset="0"/>
              </a:rPr>
              <a:t> or reducing the </a:t>
            </a:r>
            <a:r>
              <a:rPr lang="en-US" b="1" dirty="0">
                <a:solidFill>
                  <a:schemeClr val="tx1"/>
                </a:solidFill>
                <a:latin typeface="Palatino" pitchFamily="2" charset="77"/>
                <a:ea typeface="Palatino" pitchFamily="2" charset="77"/>
                <a:cs typeface="Times New Roman" pitchFamily="18" charset="0"/>
              </a:rPr>
              <a:t>noise</a:t>
            </a:r>
            <a:r>
              <a:rPr lang="en-US" dirty="0">
                <a:solidFill>
                  <a:schemeClr val="tx1"/>
                </a:solidFill>
                <a:latin typeface="Palatino" pitchFamily="2" charset="77"/>
                <a:ea typeface="Palatino" pitchFamily="2" charset="77"/>
                <a:cs typeface="Times New Roman" pitchFamily="18" charset="0"/>
              </a:rPr>
              <a:t> from the </a:t>
            </a:r>
            <a:r>
              <a:rPr lang="en-US" b="1" dirty="0">
                <a:solidFill>
                  <a:schemeClr val="tx1"/>
                </a:solidFill>
                <a:latin typeface="Palatino" pitchFamily="2" charset="77"/>
                <a:ea typeface="Palatino" pitchFamily="2" charset="77"/>
                <a:cs typeface="Times New Roman" pitchFamily="18" charset="0"/>
              </a:rPr>
              <a:t>image</a:t>
            </a:r>
            <a:r>
              <a:rPr lang="en-US" dirty="0">
                <a:solidFill>
                  <a:schemeClr val="tx1"/>
                </a:solidFill>
                <a:latin typeface="Palatino" pitchFamily="2" charset="77"/>
                <a:ea typeface="Palatino" pitchFamily="2" charset="77"/>
                <a:cs typeface="Times New Roman" pitchFamily="18" charset="0"/>
              </a:rPr>
              <a:t>. The </a:t>
            </a:r>
            <a:r>
              <a:rPr lang="en-US" b="1" dirty="0">
                <a:solidFill>
                  <a:schemeClr val="tx1"/>
                </a:solidFill>
                <a:latin typeface="Palatino" pitchFamily="2" charset="77"/>
                <a:ea typeface="Palatino" pitchFamily="2" charset="77"/>
                <a:cs typeface="Times New Roman" pitchFamily="18" charset="0"/>
              </a:rPr>
              <a:t>noise removal</a:t>
            </a:r>
            <a:r>
              <a:rPr lang="en-US" dirty="0">
                <a:solidFill>
                  <a:schemeClr val="tx1"/>
                </a:solidFill>
                <a:latin typeface="Palatino" pitchFamily="2" charset="77"/>
                <a:ea typeface="Palatino" pitchFamily="2" charset="77"/>
                <a:cs typeface="Times New Roman" pitchFamily="18" charset="0"/>
              </a:rPr>
              <a:t> algorithms </a:t>
            </a:r>
            <a:r>
              <a:rPr lang="en-US" b="1" dirty="0">
                <a:solidFill>
                  <a:schemeClr val="tx1"/>
                </a:solidFill>
                <a:latin typeface="Palatino" pitchFamily="2" charset="77"/>
                <a:ea typeface="Palatino" pitchFamily="2" charset="77"/>
                <a:cs typeface="Times New Roman" pitchFamily="18" charset="0"/>
              </a:rPr>
              <a:t>reduce</a:t>
            </a:r>
            <a:r>
              <a:rPr lang="en-US" dirty="0">
                <a:solidFill>
                  <a:schemeClr val="tx1"/>
                </a:solidFill>
                <a:latin typeface="Palatino" pitchFamily="2" charset="77"/>
                <a:ea typeface="Palatino" pitchFamily="2" charset="77"/>
                <a:cs typeface="Times New Roman" pitchFamily="18" charset="0"/>
              </a:rPr>
              <a:t> or </a:t>
            </a:r>
            <a:r>
              <a:rPr lang="en-US" b="1" dirty="0">
                <a:solidFill>
                  <a:schemeClr val="tx1"/>
                </a:solidFill>
                <a:latin typeface="Palatino" pitchFamily="2" charset="77"/>
                <a:ea typeface="Palatino" pitchFamily="2" charset="77"/>
                <a:cs typeface="Times New Roman" pitchFamily="18" charset="0"/>
              </a:rPr>
              <a:t>remove</a:t>
            </a:r>
            <a:r>
              <a:rPr lang="en-US" dirty="0">
                <a:solidFill>
                  <a:schemeClr val="tx1"/>
                </a:solidFill>
                <a:latin typeface="Palatino" pitchFamily="2" charset="77"/>
                <a:ea typeface="Palatino" pitchFamily="2" charset="77"/>
                <a:cs typeface="Times New Roman" pitchFamily="18" charset="0"/>
              </a:rPr>
              <a:t> the visibility of </a:t>
            </a:r>
            <a:r>
              <a:rPr lang="en-US" b="1" dirty="0">
                <a:solidFill>
                  <a:schemeClr val="tx1"/>
                </a:solidFill>
                <a:latin typeface="Palatino" pitchFamily="2" charset="77"/>
                <a:ea typeface="Palatino" pitchFamily="2" charset="77"/>
                <a:cs typeface="Times New Roman" pitchFamily="18" charset="0"/>
              </a:rPr>
              <a:t>noise</a:t>
            </a:r>
            <a:r>
              <a:rPr lang="en-US" dirty="0">
                <a:solidFill>
                  <a:schemeClr val="tx1"/>
                </a:solidFill>
                <a:latin typeface="Palatino" pitchFamily="2" charset="77"/>
                <a:ea typeface="Palatino" pitchFamily="2" charset="77"/>
                <a:cs typeface="Times New Roman" pitchFamily="18" charset="0"/>
              </a:rPr>
              <a:t> by smoothing the entire </a:t>
            </a:r>
            <a:r>
              <a:rPr lang="en-US" b="1" dirty="0">
                <a:solidFill>
                  <a:schemeClr val="tx1"/>
                </a:solidFill>
                <a:latin typeface="Palatino" pitchFamily="2" charset="77"/>
                <a:ea typeface="Palatino" pitchFamily="2" charset="77"/>
                <a:cs typeface="Times New Roman" pitchFamily="18" charset="0"/>
              </a:rPr>
              <a:t>image</a:t>
            </a:r>
            <a:r>
              <a:rPr lang="en-US" dirty="0">
                <a:solidFill>
                  <a:schemeClr val="tx1"/>
                </a:solidFill>
                <a:latin typeface="Palatino" pitchFamily="2" charset="77"/>
                <a:ea typeface="Palatino" pitchFamily="2" charset="77"/>
                <a:cs typeface="Times New Roman" pitchFamily="18" charset="0"/>
              </a:rPr>
              <a:t> leaving areas near contrast boundaries.</a:t>
            </a:r>
          </a:p>
          <a:p>
            <a:pPr algn="just">
              <a:lnSpc>
                <a:spcPct val="150000"/>
              </a:lnSpc>
              <a:buNone/>
            </a:pPr>
            <a:r>
              <a:rPr lang="en-US" dirty="0">
                <a:solidFill>
                  <a:schemeClr val="tx1"/>
                </a:solidFill>
                <a:latin typeface="Palatino" pitchFamily="2" charset="77"/>
                <a:ea typeface="Palatino" pitchFamily="2" charset="77"/>
                <a:cs typeface="Times New Roman" pitchFamily="18" charset="0"/>
              </a:rPr>
              <a:t>      Here we are making use of Median Filter which is a Noise Removal Technique.</a:t>
            </a:r>
          </a:p>
          <a:p>
            <a:pPr algn="just">
              <a:lnSpc>
                <a:spcPct val="150000"/>
              </a:lnSpc>
              <a:buNone/>
            </a:pPr>
            <a:endParaRPr lang="en-US" dirty="0">
              <a:solidFill>
                <a:schemeClr val="tx1"/>
              </a:solidFill>
              <a:latin typeface="Palatino" pitchFamily="2" charset="77"/>
              <a:ea typeface="Palatino" pitchFamily="2" charset="77"/>
              <a:cs typeface="Times New Roman" pitchFamily="18" charset="0"/>
            </a:endParaRPr>
          </a:p>
          <a:p>
            <a:pPr algn="just">
              <a:lnSpc>
                <a:spcPct val="170000"/>
              </a:lnSpc>
              <a:buNone/>
            </a:pPr>
            <a:r>
              <a:rPr lang="en-US" sz="1900" b="1" dirty="0">
                <a:solidFill>
                  <a:schemeClr val="tx1"/>
                </a:solidFill>
                <a:latin typeface="Palatino" pitchFamily="2" charset="77"/>
                <a:ea typeface="Palatino" pitchFamily="2" charset="77"/>
                <a:cs typeface="Times New Roman" pitchFamily="18" charset="0"/>
              </a:rPr>
              <a:t>Median Filtering: </a:t>
            </a:r>
          </a:p>
          <a:p>
            <a:pPr algn="just">
              <a:lnSpc>
                <a:spcPct val="150000"/>
              </a:lnSpc>
              <a:buNone/>
            </a:pPr>
            <a:r>
              <a:rPr lang="en-US" dirty="0">
                <a:latin typeface="Palatino" pitchFamily="2" charset="77"/>
                <a:ea typeface="Palatino" pitchFamily="2" charset="77"/>
                <a:cs typeface="Times New Roman" pitchFamily="18" charset="0"/>
              </a:rPr>
              <a:t>	</a:t>
            </a:r>
            <a:r>
              <a:rPr lang="en-US" dirty="0">
                <a:solidFill>
                  <a:schemeClr val="tx1"/>
                </a:solidFill>
                <a:latin typeface="Palatino" pitchFamily="2" charset="77"/>
                <a:ea typeface="Palatino" pitchFamily="2" charset="77"/>
                <a:cs typeface="Times New Roman" pitchFamily="18" charset="0"/>
              </a:rPr>
              <a:t>The </a:t>
            </a:r>
            <a:r>
              <a:rPr lang="en-US" b="1" dirty="0">
                <a:solidFill>
                  <a:schemeClr val="tx1"/>
                </a:solidFill>
                <a:latin typeface="Palatino" pitchFamily="2" charset="77"/>
                <a:ea typeface="Palatino" pitchFamily="2" charset="77"/>
                <a:cs typeface="Times New Roman" pitchFamily="18" charset="0"/>
              </a:rPr>
              <a:t>median filter</a:t>
            </a:r>
            <a:r>
              <a:rPr lang="en-US" dirty="0">
                <a:solidFill>
                  <a:schemeClr val="tx1"/>
                </a:solidFill>
                <a:latin typeface="Palatino" pitchFamily="2" charset="77"/>
                <a:ea typeface="Palatino" pitchFamily="2" charset="77"/>
                <a:cs typeface="Times New Roman" pitchFamily="18" charset="0"/>
              </a:rPr>
              <a:t> is a non-linear digital </a:t>
            </a:r>
            <a:r>
              <a:rPr lang="en-US" b="1" dirty="0">
                <a:solidFill>
                  <a:schemeClr val="tx1"/>
                </a:solidFill>
                <a:latin typeface="Palatino" pitchFamily="2" charset="77"/>
                <a:ea typeface="Palatino" pitchFamily="2" charset="77"/>
                <a:cs typeface="Times New Roman" pitchFamily="18" charset="0"/>
              </a:rPr>
              <a:t>filtering</a:t>
            </a:r>
            <a:r>
              <a:rPr lang="en-US" dirty="0">
                <a:solidFill>
                  <a:schemeClr val="tx1"/>
                </a:solidFill>
                <a:latin typeface="Palatino" pitchFamily="2" charset="77"/>
                <a:ea typeface="Palatino" pitchFamily="2" charset="77"/>
                <a:cs typeface="Times New Roman" pitchFamily="18" charset="0"/>
              </a:rPr>
              <a:t> technique, often used to remove noise from an image 	or signal.</a:t>
            </a:r>
          </a:p>
          <a:p>
            <a:pPr algn="just">
              <a:lnSpc>
                <a:spcPct val="150000"/>
              </a:lnSpc>
              <a:buNone/>
            </a:pPr>
            <a:r>
              <a:rPr lang="en-US" dirty="0">
                <a:latin typeface="Palatino" pitchFamily="2" charset="77"/>
                <a:ea typeface="Palatino" pitchFamily="2" charset="77"/>
                <a:cs typeface="Times New Roman" pitchFamily="18" charset="0"/>
              </a:rPr>
              <a:t>	</a:t>
            </a:r>
            <a:r>
              <a:rPr lang="en-US" dirty="0">
                <a:solidFill>
                  <a:schemeClr val="tx1"/>
                </a:solidFill>
                <a:latin typeface="Palatino" pitchFamily="2" charset="77"/>
                <a:ea typeface="Palatino" pitchFamily="2" charset="77"/>
                <a:cs typeface="Times New Roman" pitchFamily="18" charset="0"/>
              </a:rPr>
              <a:t>Here 0’s are appended at the edged and corners to the matrix which is the representation of the grey 	scale image.</a:t>
            </a:r>
          </a:p>
          <a:p>
            <a:pPr algn="just">
              <a:lnSpc>
                <a:spcPct val="150000"/>
              </a:lnSpc>
              <a:buNone/>
            </a:pPr>
            <a:r>
              <a:rPr lang="en-US" dirty="0">
                <a:latin typeface="Palatino" pitchFamily="2" charset="77"/>
                <a:ea typeface="Palatino" pitchFamily="2" charset="77"/>
                <a:cs typeface="Times New Roman" pitchFamily="18" charset="0"/>
              </a:rPr>
              <a:t>	</a:t>
            </a:r>
            <a:r>
              <a:rPr lang="en-US" dirty="0">
                <a:solidFill>
                  <a:schemeClr val="tx1"/>
                </a:solidFill>
                <a:latin typeface="Palatino" pitchFamily="2" charset="77"/>
                <a:ea typeface="Palatino" pitchFamily="2" charset="77"/>
                <a:cs typeface="Times New Roman" pitchFamily="18" charset="0"/>
              </a:rPr>
              <a:t>Then for every3*3 matrix, arrange elements in ascending order, then find median/middle element of 	those 9  elements .</a:t>
            </a:r>
          </a:p>
          <a:p>
            <a:pPr algn="just">
              <a:lnSpc>
                <a:spcPct val="150000"/>
              </a:lnSpc>
              <a:buNone/>
            </a:pPr>
            <a:r>
              <a:rPr lang="en-US" dirty="0">
                <a:solidFill>
                  <a:schemeClr val="tx1"/>
                </a:solidFill>
                <a:latin typeface="Palatino" pitchFamily="2" charset="77"/>
                <a:ea typeface="Palatino" pitchFamily="2" charset="77"/>
                <a:cs typeface="Times New Roman" pitchFamily="18" charset="0"/>
              </a:rPr>
              <a:t>                   </a:t>
            </a:r>
          </a:p>
          <a:p>
            <a:pPr algn="just">
              <a:buNone/>
            </a:pPr>
            <a:r>
              <a:rPr lang="en-US" dirty="0">
                <a:solidFill>
                  <a:schemeClr val="tx1"/>
                </a:solidFill>
                <a:latin typeface="Palatino" pitchFamily="2" charset="77"/>
                <a:ea typeface="Palatino" pitchFamily="2" charset="77"/>
                <a:cs typeface="Times New Roman" pitchFamily="18" charset="0"/>
              </a:rPr>
              <a:t>             </a:t>
            </a:r>
          </a:p>
          <a:p>
            <a:pPr algn="just">
              <a:buNone/>
            </a:pPr>
            <a:endParaRPr lang="en-US" dirty="0">
              <a:latin typeface="Palatino" pitchFamily="2" charset="77"/>
              <a:ea typeface="Palatino" pitchFamily="2" charset="77"/>
              <a:cs typeface="Times New Roman" pitchFamily="18" charset="0"/>
            </a:endParaRPr>
          </a:p>
          <a:p>
            <a:pPr algn="just"/>
            <a:endParaRPr lang="en-IN"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95E747E4-7EEB-B4EB-A63C-720825EAC48B}"/>
              </a:ext>
            </a:extLst>
          </p:cNvPr>
          <p:cNvSpPr txBox="1"/>
          <p:nvPr/>
        </p:nvSpPr>
        <p:spPr>
          <a:xfrm>
            <a:off x="6366077" y="3714454"/>
            <a:ext cx="3866606" cy="369332"/>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 : k = M+1 /2</a:t>
            </a:r>
          </a:p>
        </p:txBody>
      </p:sp>
      <p:sp>
        <p:nvSpPr>
          <p:cNvPr id="8" name="TextBox 7">
            <a:extLst>
              <a:ext uri="{FF2B5EF4-FFF2-40B4-BE49-F238E27FC236}">
                <a16:creationId xmlns:a16="http://schemas.microsoft.com/office/drawing/2014/main" id="{268A188E-0404-3A36-B7E5-F90D9B8BFBA6}"/>
              </a:ext>
            </a:extLst>
          </p:cNvPr>
          <p:cNvSpPr txBox="1"/>
          <p:nvPr/>
        </p:nvSpPr>
        <p:spPr>
          <a:xfrm>
            <a:off x="6096000" y="1125495"/>
            <a:ext cx="5505220" cy="369332"/>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a:t>
            </a:r>
            <a:r>
              <a:rPr lang="es-ES" b="1" dirty="0">
                <a:latin typeface="Palatino" pitchFamily="2" charset="77"/>
                <a:ea typeface="Palatino" pitchFamily="2" charset="77"/>
                <a:cs typeface="Times New Roman" pitchFamily="18" charset="0"/>
              </a:rPr>
              <a:t>G(x, y, σ) = 1/ √ 2πσ2 e −( x 2+y 2)/ 2σ2 </a:t>
            </a:r>
            <a:endParaRPr lang="en-US" b="1" dirty="0">
              <a:latin typeface="Palatino" pitchFamily="2" charset="77"/>
              <a:ea typeface="Palatino" pitchFamily="2" charset="77"/>
              <a:cs typeface="Times New Roman" pitchFamily="18" charset="0"/>
            </a:endParaRPr>
          </a:p>
        </p:txBody>
      </p:sp>
      <p:sp>
        <p:nvSpPr>
          <p:cNvPr id="10" name="TextBox 9">
            <a:extLst>
              <a:ext uri="{FF2B5EF4-FFF2-40B4-BE49-F238E27FC236}">
                <a16:creationId xmlns:a16="http://schemas.microsoft.com/office/drawing/2014/main" id="{F9056007-B547-E77D-6804-B1ADB71D576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1" name="Slide Number Placeholder 4">
            <a:extLst>
              <a:ext uri="{FF2B5EF4-FFF2-40B4-BE49-F238E27FC236}">
                <a16:creationId xmlns:a16="http://schemas.microsoft.com/office/drawing/2014/main" id="{0D728D59-95BB-3346-560A-FEDB3D2FD40E}"/>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41292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55CD-2A68-A90E-9ED3-0BE0617B0E39}"/>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4" name="TextBox 3">
            <a:extLst>
              <a:ext uri="{FF2B5EF4-FFF2-40B4-BE49-F238E27FC236}">
                <a16:creationId xmlns:a16="http://schemas.microsoft.com/office/drawing/2014/main" id="{F0AC0884-8297-9FB7-D249-519501F9627F}"/>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MEDIAN FILTERING</a:t>
            </a:r>
          </a:p>
        </p:txBody>
      </p:sp>
      <p:graphicFrame>
        <p:nvGraphicFramePr>
          <p:cNvPr id="6" name="Table 5">
            <a:extLst>
              <a:ext uri="{FF2B5EF4-FFF2-40B4-BE49-F238E27FC236}">
                <a16:creationId xmlns:a16="http://schemas.microsoft.com/office/drawing/2014/main" id="{EC9F7877-DB31-67ED-E148-E0B8BE2336BA}"/>
              </a:ext>
            </a:extLst>
          </p:cNvPr>
          <p:cNvGraphicFramePr>
            <a:graphicFrameLocks noGrp="1"/>
          </p:cNvGraphicFramePr>
          <p:nvPr>
            <p:extLst>
              <p:ext uri="{D42A27DB-BD31-4B8C-83A1-F6EECF244321}">
                <p14:modId xmlns:p14="http://schemas.microsoft.com/office/powerpoint/2010/main" val="1103735038"/>
              </p:ext>
            </p:extLst>
          </p:nvPr>
        </p:nvGraphicFramePr>
        <p:xfrm>
          <a:off x="962737" y="2006246"/>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243</a:t>
                      </a:r>
                    </a:p>
                  </a:txBody>
                  <a:tcPr>
                    <a:solidFill>
                      <a:schemeClr val="bg1"/>
                    </a:solidFill>
                  </a:tcPr>
                </a:tc>
                <a:tc>
                  <a:txBody>
                    <a:bodyPr/>
                    <a:lstStyle/>
                    <a:p>
                      <a:pPr algn="ctr"/>
                      <a:r>
                        <a:rPr lang="en-US" sz="1400" b="0" dirty="0">
                          <a:latin typeface="Palatino" pitchFamily="2" charset="77"/>
                          <a:ea typeface="Palatino" pitchFamily="2" charset="77"/>
                        </a:rPr>
                        <a:t>235</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191</a:t>
                      </a:r>
                    </a:p>
                  </a:txBody>
                  <a:tcPr>
                    <a:solidFill>
                      <a:schemeClr val="bg1"/>
                    </a:solidFill>
                  </a:tcPr>
                </a:tc>
                <a:tc>
                  <a:txBody>
                    <a:bodyPr/>
                    <a:lstStyle/>
                    <a:p>
                      <a:pPr algn="ctr"/>
                      <a:r>
                        <a:rPr lang="en-US" sz="1400" b="0" dirty="0">
                          <a:latin typeface="Palatino" pitchFamily="2" charset="77"/>
                          <a:ea typeface="Palatino" pitchFamily="2" charset="77"/>
                        </a:rPr>
                        <a:t>179</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143</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226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121</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99</a:t>
                      </a:r>
                    </a:p>
                  </a:txBody>
                  <a:tcPr>
                    <a:solidFill>
                      <a:schemeClr val="bg1"/>
                    </a:solidFill>
                  </a:tcPr>
                </a:tc>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111</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7" name="Table 6">
            <a:extLst>
              <a:ext uri="{FF2B5EF4-FFF2-40B4-BE49-F238E27FC236}">
                <a16:creationId xmlns:a16="http://schemas.microsoft.com/office/drawing/2014/main" id="{8846A93E-F71C-D3F8-CC62-8F0F5CA19128}"/>
              </a:ext>
            </a:extLst>
          </p:cNvPr>
          <p:cNvGraphicFramePr>
            <a:graphicFrameLocks noGrp="1"/>
          </p:cNvGraphicFramePr>
          <p:nvPr>
            <p:extLst>
              <p:ext uri="{D42A27DB-BD31-4B8C-83A1-F6EECF244321}">
                <p14:modId xmlns:p14="http://schemas.microsoft.com/office/powerpoint/2010/main" val="770906655"/>
              </p:ext>
            </p:extLst>
          </p:nvPr>
        </p:nvGraphicFramePr>
        <p:xfrm>
          <a:off x="4708798" y="448940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8" name="Table 7">
            <a:extLst>
              <a:ext uri="{FF2B5EF4-FFF2-40B4-BE49-F238E27FC236}">
                <a16:creationId xmlns:a16="http://schemas.microsoft.com/office/drawing/2014/main" id="{00E41621-1333-4194-B876-E1EC657E79CF}"/>
              </a:ext>
            </a:extLst>
          </p:cNvPr>
          <p:cNvGraphicFramePr>
            <a:graphicFrameLocks noGrp="1"/>
          </p:cNvGraphicFramePr>
          <p:nvPr>
            <p:extLst>
              <p:ext uri="{D42A27DB-BD31-4B8C-83A1-F6EECF244321}">
                <p14:modId xmlns:p14="http://schemas.microsoft.com/office/powerpoint/2010/main" val="1783507647"/>
              </p:ext>
            </p:extLst>
          </p:nvPr>
        </p:nvGraphicFramePr>
        <p:xfrm>
          <a:off x="8013958" y="2002064"/>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243</a:t>
                      </a:r>
                    </a:p>
                  </a:txBody>
                  <a:tcPr>
                    <a:solidFill>
                      <a:schemeClr val="bg1"/>
                    </a:solidFill>
                  </a:tcPr>
                </a:tc>
                <a:tc>
                  <a:txBody>
                    <a:bodyPr/>
                    <a:lstStyle/>
                    <a:p>
                      <a:pPr algn="ctr"/>
                      <a:r>
                        <a:rPr lang="en-US" sz="1400" b="0" dirty="0">
                          <a:latin typeface="Palatino" pitchFamily="2" charset="77"/>
                          <a:ea typeface="Palatino" pitchFamily="2" charset="77"/>
                        </a:rPr>
                        <a:t>235</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191</a:t>
                      </a:r>
                    </a:p>
                  </a:txBody>
                  <a:tcPr>
                    <a:solidFill>
                      <a:schemeClr val="bg1"/>
                    </a:solidFill>
                  </a:tcPr>
                </a:tc>
                <a:tc>
                  <a:txBody>
                    <a:bodyPr/>
                    <a:lstStyle/>
                    <a:p>
                      <a:pPr algn="ctr"/>
                      <a:r>
                        <a:rPr lang="en-US" sz="1400" b="0" dirty="0">
                          <a:latin typeface="Palatino" pitchFamily="2" charset="77"/>
                          <a:ea typeface="Palatino" pitchFamily="2" charset="77"/>
                        </a:rPr>
                        <a:t>179</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143</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226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121</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99</a:t>
                      </a:r>
                    </a:p>
                  </a:txBody>
                  <a:tcPr>
                    <a:solidFill>
                      <a:schemeClr val="bg1"/>
                    </a:solidFill>
                  </a:tcPr>
                </a:tc>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111</a:t>
                      </a:r>
                    </a:p>
                  </a:txBody>
                  <a:tcPr>
                    <a:solidFill>
                      <a:schemeClr val="bg1"/>
                    </a:solidFill>
                  </a:tcPr>
                </a:tc>
                <a:extLst>
                  <a:ext uri="{0D108BD9-81ED-4DB2-BD59-A6C34878D82A}">
                    <a16:rowId xmlns:a16="http://schemas.microsoft.com/office/drawing/2014/main" val="2000537875"/>
                  </a:ext>
                </a:extLst>
              </a:tr>
            </a:tbl>
          </a:graphicData>
        </a:graphic>
      </p:graphicFrame>
      <p:sp>
        <p:nvSpPr>
          <p:cNvPr id="12" name="TextBox 11">
            <a:extLst>
              <a:ext uri="{FF2B5EF4-FFF2-40B4-BE49-F238E27FC236}">
                <a16:creationId xmlns:a16="http://schemas.microsoft.com/office/drawing/2014/main" id="{C337031C-1155-9F8F-2EFF-6B34BE8F89D6}"/>
              </a:ext>
            </a:extLst>
          </p:cNvPr>
          <p:cNvSpPr txBox="1"/>
          <p:nvPr/>
        </p:nvSpPr>
        <p:spPr>
          <a:xfrm>
            <a:off x="7520730" y="24057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7BCE36C0-2965-4CA2-E1B0-5424B331160D}"/>
              </a:ext>
            </a:extLst>
          </p:cNvPr>
          <p:cNvSpPr txBox="1"/>
          <p:nvPr/>
        </p:nvSpPr>
        <p:spPr>
          <a:xfrm>
            <a:off x="8505501" y="169428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DF1398B3-C672-332E-B666-824575F660EA}"/>
              </a:ext>
            </a:extLst>
          </p:cNvPr>
          <p:cNvSpPr txBox="1"/>
          <p:nvPr/>
        </p:nvSpPr>
        <p:spPr>
          <a:xfrm>
            <a:off x="8974284" y="16942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406EAB4A-69C1-D87C-5997-1DE75CE3F8DC}"/>
              </a:ext>
            </a:extLst>
          </p:cNvPr>
          <p:cNvSpPr txBox="1"/>
          <p:nvPr/>
        </p:nvSpPr>
        <p:spPr>
          <a:xfrm>
            <a:off x="9447765" y="169428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9AC9390E-BC6F-AF0E-C429-81E98BD72594}"/>
              </a:ext>
            </a:extLst>
          </p:cNvPr>
          <p:cNvSpPr txBox="1"/>
          <p:nvPr/>
        </p:nvSpPr>
        <p:spPr>
          <a:xfrm>
            <a:off x="9940993" y="16942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0A68D531-D21A-1122-82D0-4646FA6C0E0E}"/>
              </a:ext>
            </a:extLst>
          </p:cNvPr>
          <p:cNvSpPr txBox="1"/>
          <p:nvPr/>
        </p:nvSpPr>
        <p:spPr>
          <a:xfrm>
            <a:off x="7520730" y="20020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E0147D09-B17F-BCC5-7D0E-703E58E11C07}"/>
              </a:ext>
            </a:extLst>
          </p:cNvPr>
          <p:cNvSpPr txBox="1"/>
          <p:nvPr/>
        </p:nvSpPr>
        <p:spPr>
          <a:xfrm>
            <a:off x="7520730" y="277775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9EE3D2D8-850B-DCED-A43E-DDF7C45B8AC0}"/>
              </a:ext>
            </a:extLst>
          </p:cNvPr>
          <p:cNvSpPr txBox="1"/>
          <p:nvPr/>
        </p:nvSpPr>
        <p:spPr>
          <a:xfrm>
            <a:off x="8013958" y="169428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634B44C9-E12B-B862-0876-58FEBE2F19A5}"/>
              </a:ext>
            </a:extLst>
          </p:cNvPr>
          <p:cNvSpPr txBox="1"/>
          <p:nvPr/>
        </p:nvSpPr>
        <p:spPr>
          <a:xfrm>
            <a:off x="7527209" y="315279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D537B70C-9F16-8680-3830-AC45D7430CBE}"/>
              </a:ext>
            </a:extLst>
          </p:cNvPr>
          <p:cNvSpPr txBox="1"/>
          <p:nvPr/>
        </p:nvSpPr>
        <p:spPr>
          <a:xfrm>
            <a:off x="7527209" y="352782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F265F794-FD5D-8896-B383-7FDD025E4FBF}"/>
              </a:ext>
            </a:extLst>
          </p:cNvPr>
          <p:cNvSpPr txBox="1"/>
          <p:nvPr/>
        </p:nvSpPr>
        <p:spPr>
          <a:xfrm>
            <a:off x="10434221" y="201327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69A1B7B7-C79F-B221-55E3-67933E1C5422}"/>
              </a:ext>
            </a:extLst>
          </p:cNvPr>
          <p:cNvSpPr txBox="1"/>
          <p:nvPr/>
        </p:nvSpPr>
        <p:spPr>
          <a:xfrm>
            <a:off x="10434221" y="277775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47A78C96-8CC6-7D71-5B51-277A2DAF5370}"/>
              </a:ext>
            </a:extLst>
          </p:cNvPr>
          <p:cNvSpPr txBox="1"/>
          <p:nvPr/>
        </p:nvSpPr>
        <p:spPr>
          <a:xfrm>
            <a:off x="10434221" y="240576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5" name="TextBox 24">
            <a:extLst>
              <a:ext uri="{FF2B5EF4-FFF2-40B4-BE49-F238E27FC236}">
                <a16:creationId xmlns:a16="http://schemas.microsoft.com/office/drawing/2014/main" id="{A75F6BDB-0CD0-EC47-FFCC-AC0C33E8A8CF}"/>
              </a:ext>
            </a:extLst>
          </p:cNvPr>
          <p:cNvSpPr txBox="1"/>
          <p:nvPr/>
        </p:nvSpPr>
        <p:spPr>
          <a:xfrm>
            <a:off x="10434221" y="317728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6" name="TextBox 25">
            <a:extLst>
              <a:ext uri="{FF2B5EF4-FFF2-40B4-BE49-F238E27FC236}">
                <a16:creationId xmlns:a16="http://schemas.microsoft.com/office/drawing/2014/main" id="{E96D7BE2-D993-A30A-4F7E-0C1111A673FE}"/>
              </a:ext>
            </a:extLst>
          </p:cNvPr>
          <p:cNvSpPr txBox="1"/>
          <p:nvPr/>
        </p:nvSpPr>
        <p:spPr>
          <a:xfrm>
            <a:off x="10434221" y="357681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7" name="TextBox 26">
            <a:extLst>
              <a:ext uri="{FF2B5EF4-FFF2-40B4-BE49-F238E27FC236}">
                <a16:creationId xmlns:a16="http://schemas.microsoft.com/office/drawing/2014/main" id="{54D746FF-FA74-F770-1510-DACBFCD452D3}"/>
              </a:ext>
            </a:extLst>
          </p:cNvPr>
          <p:cNvSpPr txBox="1"/>
          <p:nvPr/>
        </p:nvSpPr>
        <p:spPr>
          <a:xfrm>
            <a:off x="8000893" y="388459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8" name="TextBox 27">
            <a:extLst>
              <a:ext uri="{FF2B5EF4-FFF2-40B4-BE49-F238E27FC236}">
                <a16:creationId xmlns:a16="http://schemas.microsoft.com/office/drawing/2014/main" id="{316FE0F3-E7CE-C0EE-9E98-429A232C1DAE}"/>
              </a:ext>
            </a:extLst>
          </p:cNvPr>
          <p:cNvSpPr txBox="1"/>
          <p:nvPr/>
        </p:nvSpPr>
        <p:spPr>
          <a:xfrm>
            <a:off x="8471183" y="38845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9" name="TextBox 28">
            <a:extLst>
              <a:ext uri="{FF2B5EF4-FFF2-40B4-BE49-F238E27FC236}">
                <a16:creationId xmlns:a16="http://schemas.microsoft.com/office/drawing/2014/main" id="{46237447-DF85-2103-A33F-51AB28B11C19}"/>
              </a:ext>
            </a:extLst>
          </p:cNvPr>
          <p:cNvSpPr txBox="1"/>
          <p:nvPr/>
        </p:nvSpPr>
        <p:spPr>
          <a:xfrm>
            <a:off x="8987349" y="38845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0" name="TextBox 29">
            <a:extLst>
              <a:ext uri="{FF2B5EF4-FFF2-40B4-BE49-F238E27FC236}">
                <a16:creationId xmlns:a16="http://schemas.microsoft.com/office/drawing/2014/main" id="{E9AB3957-652A-2672-AB97-2E1AA9BC4FD2}"/>
              </a:ext>
            </a:extLst>
          </p:cNvPr>
          <p:cNvSpPr txBox="1"/>
          <p:nvPr/>
        </p:nvSpPr>
        <p:spPr>
          <a:xfrm>
            <a:off x="9464171" y="388458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1" name="TextBox 30">
            <a:extLst>
              <a:ext uri="{FF2B5EF4-FFF2-40B4-BE49-F238E27FC236}">
                <a16:creationId xmlns:a16="http://schemas.microsoft.com/office/drawing/2014/main" id="{68D9C693-3A16-3209-42EF-E7BDE4EB4F91}"/>
              </a:ext>
            </a:extLst>
          </p:cNvPr>
          <p:cNvSpPr txBox="1"/>
          <p:nvPr/>
        </p:nvSpPr>
        <p:spPr>
          <a:xfrm>
            <a:off x="9921396" y="38845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2" name="TextBox 31">
            <a:extLst>
              <a:ext uri="{FF2B5EF4-FFF2-40B4-BE49-F238E27FC236}">
                <a16:creationId xmlns:a16="http://schemas.microsoft.com/office/drawing/2014/main" id="{CCBF7314-CC61-AA8B-6869-E792410BAD32}"/>
              </a:ext>
            </a:extLst>
          </p:cNvPr>
          <p:cNvSpPr txBox="1"/>
          <p:nvPr/>
        </p:nvSpPr>
        <p:spPr>
          <a:xfrm flipH="1">
            <a:off x="962737" y="1391191"/>
            <a:ext cx="2368433"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Original matrix:</a:t>
            </a:r>
          </a:p>
        </p:txBody>
      </p:sp>
      <p:sp>
        <p:nvSpPr>
          <p:cNvPr id="33" name="TextBox 32">
            <a:extLst>
              <a:ext uri="{FF2B5EF4-FFF2-40B4-BE49-F238E27FC236}">
                <a16:creationId xmlns:a16="http://schemas.microsoft.com/office/drawing/2014/main" id="{210600C1-ECE9-B5B7-9C6C-5D7DEF56E71E}"/>
              </a:ext>
            </a:extLst>
          </p:cNvPr>
          <p:cNvSpPr txBox="1"/>
          <p:nvPr/>
        </p:nvSpPr>
        <p:spPr>
          <a:xfrm flipH="1">
            <a:off x="7528632" y="1312361"/>
            <a:ext cx="3991747"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Append 0s at edges and corners </a:t>
            </a:r>
            <a:r>
              <a:rPr lang="en-US" sz="1400" dirty="0"/>
              <a:t>:</a:t>
            </a:r>
          </a:p>
        </p:txBody>
      </p:sp>
      <p:sp>
        <p:nvSpPr>
          <p:cNvPr id="34" name="TextBox 33">
            <a:extLst>
              <a:ext uri="{FF2B5EF4-FFF2-40B4-BE49-F238E27FC236}">
                <a16:creationId xmlns:a16="http://schemas.microsoft.com/office/drawing/2014/main" id="{E23D5AC6-C814-3031-73FF-5945B9697A58}"/>
              </a:ext>
            </a:extLst>
          </p:cNvPr>
          <p:cNvSpPr txBox="1"/>
          <p:nvPr/>
        </p:nvSpPr>
        <p:spPr>
          <a:xfrm>
            <a:off x="4621331" y="4067874"/>
            <a:ext cx="234603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enhanced matrix:</a:t>
            </a:r>
          </a:p>
        </p:txBody>
      </p:sp>
      <p:sp>
        <p:nvSpPr>
          <p:cNvPr id="35" name="TextBox 34">
            <a:extLst>
              <a:ext uri="{FF2B5EF4-FFF2-40B4-BE49-F238E27FC236}">
                <a16:creationId xmlns:a16="http://schemas.microsoft.com/office/drawing/2014/main" id="{B0E63621-CC65-8775-7DE4-6B488CE06BD2}"/>
              </a:ext>
            </a:extLst>
          </p:cNvPr>
          <p:cNvSpPr txBox="1"/>
          <p:nvPr/>
        </p:nvSpPr>
        <p:spPr>
          <a:xfrm flipH="1">
            <a:off x="2765903" y="6447118"/>
            <a:ext cx="6299663" cy="315343"/>
          </a:xfrm>
          <a:prstGeom prst="rect">
            <a:avLst/>
          </a:prstGeom>
          <a:noFill/>
        </p:spPr>
        <p:txBody>
          <a:bodyPr wrap="square" rtlCol="0">
            <a:spAutoFit/>
          </a:bodyPr>
          <a:lstStyle/>
          <a:p>
            <a:pPr lvl="0" algn="ctr">
              <a:lnSpc>
                <a:spcPct val="115000"/>
              </a:lnSpc>
              <a:buClr>
                <a:srgbClr val="000000"/>
              </a:buClr>
              <a:buSzPts val="1600"/>
            </a:pP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5:  Noise filtering using Median Filter</a:t>
            </a:r>
          </a:p>
        </p:txBody>
      </p:sp>
      <p:sp>
        <p:nvSpPr>
          <p:cNvPr id="37" name="TextBox 36">
            <a:extLst>
              <a:ext uri="{FF2B5EF4-FFF2-40B4-BE49-F238E27FC236}">
                <a16:creationId xmlns:a16="http://schemas.microsoft.com/office/drawing/2014/main" id="{A9F9B000-368C-88A4-6017-D8552E0EE687}"/>
              </a:ext>
            </a:extLst>
          </p:cNvPr>
          <p:cNvSpPr txBox="1"/>
          <p:nvPr/>
        </p:nvSpPr>
        <p:spPr>
          <a:xfrm>
            <a:off x="7520730" y="171278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8" name="TextBox 37">
            <a:extLst>
              <a:ext uri="{FF2B5EF4-FFF2-40B4-BE49-F238E27FC236}">
                <a16:creationId xmlns:a16="http://schemas.microsoft.com/office/drawing/2014/main" id="{103E88F8-9315-A684-158B-CF7AB0431474}"/>
              </a:ext>
            </a:extLst>
          </p:cNvPr>
          <p:cNvSpPr txBox="1"/>
          <p:nvPr/>
        </p:nvSpPr>
        <p:spPr>
          <a:xfrm>
            <a:off x="7533870" y="386426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9" name="TextBox 38">
            <a:extLst>
              <a:ext uri="{FF2B5EF4-FFF2-40B4-BE49-F238E27FC236}">
                <a16:creationId xmlns:a16="http://schemas.microsoft.com/office/drawing/2014/main" id="{677982C7-BB42-A282-6CB9-C28CCD8173D2}"/>
              </a:ext>
            </a:extLst>
          </p:cNvPr>
          <p:cNvSpPr txBox="1"/>
          <p:nvPr/>
        </p:nvSpPr>
        <p:spPr>
          <a:xfrm>
            <a:off x="10440903" y="168435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41" name="TextBox 40">
            <a:extLst>
              <a:ext uri="{FF2B5EF4-FFF2-40B4-BE49-F238E27FC236}">
                <a16:creationId xmlns:a16="http://schemas.microsoft.com/office/drawing/2014/main" id="{5414DAC8-34D6-5397-AF01-2B08C649747E}"/>
              </a:ext>
            </a:extLst>
          </p:cNvPr>
          <p:cNvSpPr txBox="1"/>
          <p:nvPr/>
        </p:nvSpPr>
        <p:spPr>
          <a:xfrm>
            <a:off x="10434221" y="389314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43" name="TextBox 42">
            <a:extLst>
              <a:ext uri="{FF2B5EF4-FFF2-40B4-BE49-F238E27FC236}">
                <a16:creationId xmlns:a16="http://schemas.microsoft.com/office/drawing/2014/main" id="{22C5E9B2-36C9-D9A2-A3A2-5CFE5F0E92AB}"/>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44" name="Slide Number Placeholder 4">
            <a:extLst>
              <a:ext uri="{FF2B5EF4-FFF2-40B4-BE49-F238E27FC236}">
                <a16:creationId xmlns:a16="http://schemas.microsoft.com/office/drawing/2014/main" id="{8C91A82B-3372-0E32-37E9-06797525AA02}"/>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299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90CA-3E52-36AD-3906-13CB732CB0FF}"/>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A26CA270-F6B4-94DE-D559-32BF16C57584}"/>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THRESHOLDING</a:t>
            </a:r>
          </a:p>
        </p:txBody>
      </p:sp>
      <p:sp>
        <p:nvSpPr>
          <p:cNvPr id="6" name="TextBox 5">
            <a:extLst>
              <a:ext uri="{FF2B5EF4-FFF2-40B4-BE49-F238E27FC236}">
                <a16:creationId xmlns:a16="http://schemas.microsoft.com/office/drawing/2014/main" id="{F35A9C5C-98AA-0A3D-9152-4766C460A8EC}"/>
              </a:ext>
            </a:extLst>
          </p:cNvPr>
          <p:cNvSpPr txBox="1"/>
          <p:nvPr/>
        </p:nvSpPr>
        <p:spPr>
          <a:xfrm>
            <a:off x="864562" y="1201851"/>
            <a:ext cx="10614423" cy="2550698"/>
          </a:xfrm>
          <a:prstGeom prst="rect">
            <a:avLst/>
          </a:prstGeom>
          <a:noFill/>
        </p:spPr>
        <p:txBody>
          <a:bodyPr wrap="square">
            <a:spAutoFit/>
          </a:bodyPr>
          <a:lstStyle/>
          <a:p>
            <a:pPr algn="just">
              <a:lnSpc>
                <a:spcPct val="150000"/>
              </a:lnSpc>
            </a:pPr>
            <a:r>
              <a:rPr lang="en-US" dirty="0">
                <a:solidFill>
                  <a:schemeClr val="tx1"/>
                </a:solidFill>
                <a:latin typeface="Palatino" pitchFamily="2" charset="77"/>
                <a:ea typeface="Palatino" pitchFamily="2" charset="77"/>
                <a:cs typeface="Times New Roman" pitchFamily="18" charset="0"/>
              </a:rPr>
              <a:t>Considering each pixel values , if the pixel value is greater than or equal to the threshold T, retain it.                             </a:t>
            </a:r>
          </a:p>
          <a:p>
            <a:pPr algn="just">
              <a:lnSpc>
                <a:spcPct val="150000"/>
              </a:lnSpc>
            </a:pPr>
            <a:r>
              <a:rPr lang="en-US" dirty="0">
                <a:solidFill>
                  <a:schemeClr val="tx1"/>
                </a:solidFill>
                <a:latin typeface="Palatino" pitchFamily="2" charset="77"/>
                <a:ea typeface="Palatino" pitchFamily="2" charset="77"/>
                <a:cs typeface="Times New Roman" pitchFamily="18" charset="0"/>
              </a:rPr>
              <a:t>Else, replace the value by 0.</a:t>
            </a:r>
          </a:p>
          <a:p>
            <a:pPr algn="just">
              <a:lnSpc>
                <a:spcPct val="150000"/>
              </a:lnSpc>
            </a:pPr>
            <a:endParaRPr lang="en-US" dirty="0">
              <a:solidFill>
                <a:schemeClr val="tx1"/>
              </a:solidFill>
              <a:latin typeface="Palatino" pitchFamily="2" charset="77"/>
              <a:ea typeface="Palatino" pitchFamily="2" charset="77"/>
              <a:cs typeface="Times New Roman" pitchFamily="18" charset="0"/>
            </a:endParaRPr>
          </a:p>
          <a:p>
            <a:pPr algn="just">
              <a:lnSpc>
                <a:spcPct val="150000"/>
              </a:lnSpc>
            </a:pPr>
            <a:r>
              <a:rPr lang="en-US" dirty="0">
                <a:solidFill>
                  <a:schemeClr val="tx1"/>
                </a:solidFill>
                <a:latin typeface="Palatino" pitchFamily="2" charset="77"/>
                <a:ea typeface="Palatino" pitchFamily="2" charset="77"/>
                <a:cs typeface="Times New Roman" pitchFamily="18" charset="0"/>
              </a:rPr>
              <a:t>Here, the value of T can be manipulated in the frontend, to suit the varying needs of different images. We use trial and error method here</a:t>
            </a:r>
          </a:p>
          <a:p>
            <a:pPr>
              <a:lnSpc>
                <a:spcPct val="150000"/>
              </a:lnSpc>
            </a:pPr>
            <a:endParaRPr lang="en-IN" dirty="0">
              <a:latin typeface="Palatino" pitchFamily="2" charset="77"/>
              <a:ea typeface="Palatino" pitchFamily="2" charset="77"/>
            </a:endParaRPr>
          </a:p>
        </p:txBody>
      </p:sp>
      <p:graphicFrame>
        <p:nvGraphicFramePr>
          <p:cNvPr id="7" name="Table 6">
            <a:extLst>
              <a:ext uri="{FF2B5EF4-FFF2-40B4-BE49-F238E27FC236}">
                <a16:creationId xmlns:a16="http://schemas.microsoft.com/office/drawing/2014/main" id="{AEF63EB4-13BF-7ED1-496D-027EB74C4800}"/>
              </a:ext>
            </a:extLst>
          </p:cNvPr>
          <p:cNvGraphicFramePr>
            <a:graphicFrameLocks noGrp="1"/>
          </p:cNvGraphicFramePr>
          <p:nvPr>
            <p:extLst>
              <p:ext uri="{D42A27DB-BD31-4B8C-83A1-F6EECF244321}">
                <p14:modId xmlns:p14="http://schemas.microsoft.com/office/powerpoint/2010/main" val="372540904"/>
              </p:ext>
            </p:extLst>
          </p:nvPr>
        </p:nvGraphicFramePr>
        <p:xfrm>
          <a:off x="1688012" y="37525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8" name="Table 7">
            <a:extLst>
              <a:ext uri="{FF2B5EF4-FFF2-40B4-BE49-F238E27FC236}">
                <a16:creationId xmlns:a16="http://schemas.microsoft.com/office/drawing/2014/main" id="{8A9ACA2A-B63B-20F4-7884-36F8E38AAFF6}"/>
              </a:ext>
            </a:extLst>
          </p:cNvPr>
          <p:cNvGraphicFramePr>
            <a:graphicFrameLocks noGrp="1"/>
          </p:cNvGraphicFramePr>
          <p:nvPr>
            <p:extLst>
              <p:ext uri="{D42A27DB-BD31-4B8C-83A1-F6EECF244321}">
                <p14:modId xmlns:p14="http://schemas.microsoft.com/office/powerpoint/2010/main" val="752544490"/>
              </p:ext>
            </p:extLst>
          </p:nvPr>
        </p:nvGraphicFramePr>
        <p:xfrm>
          <a:off x="7808505" y="37525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9" name="Left-Right Arrow 8">
            <a:extLst>
              <a:ext uri="{FF2B5EF4-FFF2-40B4-BE49-F238E27FC236}">
                <a16:creationId xmlns:a16="http://schemas.microsoft.com/office/drawing/2014/main" id="{CC700C26-D04B-F939-472C-F677F7A519AE}"/>
              </a:ext>
            </a:extLst>
          </p:cNvPr>
          <p:cNvSpPr/>
          <p:nvPr/>
        </p:nvSpPr>
        <p:spPr>
          <a:xfrm>
            <a:off x="5095875" y="4400550"/>
            <a:ext cx="2000250" cy="375557"/>
          </a:xfrm>
          <a:prstGeom prst="lef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F3824A5-F850-9501-7880-839F7B7F1C93}"/>
              </a:ext>
            </a:extLst>
          </p:cNvPr>
          <p:cNvSpPr txBox="1"/>
          <p:nvPr/>
        </p:nvSpPr>
        <p:spPr>
          <a:xfrm>
            <a:off x="2026731" y="5656916"/>
            <a:ext cx="1736436"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Suppose, T=130</a:t>
            </a:r>
          </a:p>
          <a:p>
            <a:endParaRPr lang="en-IN" sz="14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B145565E-AE3B-EFD4-B801-76A743DE4A9E}"/>
              </a:ext>
            </a:extLst>
          </p:cNvPr>
          <p:cNvSpPr txBox="1"/>
          <p:nvPr/>
        </p:nvSpPr>
        <p:spPr>
          <a:xfrm>
            <a:off x="3348182" y="6197603"/>
            <a:ext cx="5495636" cy="523220"/>
          </a:xfrm>
          <a:prstGeom prst="rect">
            <a:avLst/>
          </a:prstGeom>
          <a:noFill/>
        </p:spPr>
        <p:txBody>
          <a:bodyPr wrap="square" rtlCol="0">
            <a:spAutoFit/>
          </a:bodyPr>
          <a:lstStyle/>
          <a:p>
            <a:pPr algn="ct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6:  Thresholding using Basic global Thresholding</a:t>
            </a:r>
          </a:p>
          <a:p>
            <a:pPr algn="ctr"/>
            <a:endParaRPr lang="en-IN" sz="1400"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28A9443B-F35B-052E-E5EF-76CE3D7AC5C7}"/>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7" name="Slide Number Placeholder 4">
            <a:extLst>
              <a:ext uri="{FF2B5EF4-FFF2-40B4-BE49-F238E27FC236}">
                <a16:creationId xmlns:a16="http://schemas.microsoft.com/office/drawing/2014/main" id="{54A69FDA-D3A5-5372-7EC9-70763F110FF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899D6B-1897-9506-B283-D7A9463CC1C2}"/>
                  </a:ext>
                </a:extLst>
              </p14:cNvPr>
              <p14:cNvContentPartPr/>
              <p14:nvPr/>
            </p14:nvContentPartPr>
            <p14:xfrm>
              <a:off x="7716158" y="3584569"/>
              <a:ext cx="2066760" cy="1306440"/>
            </p14:xfrm>
          </p:contentPart>
        </mc:Choice>
        <mc:Fallback xmlns="">
          <p:pic>
            <p:nvPicPr>
              <p:cNvPr id="4" name="Ink 3">
                <a:extLst>
                  <a:ext uri="{FF2B5EF4-FFF2-40B4-BE49-F238E27FC236}">
                    <a16:creationId xmlns:a16="http://schemas.microsoft.com/office/drawing/2014/main" id="{05899D6B-1897-9506-B283-D7A9463CC1C2}"/>
                  </a:ext>
                </a:extLst>
              </p:cNvPr>
              <p:cNvPicPr/>
              <p:nvPr/>
            </p:nvPicPr>
            <p:blipFill>
              <a:blip r:embed="rId3"/>
              <a:stretch>
                <a:fillRect/>
              </a:stretch>
            </p:blipFill>
            <p:spPr>
              <a:xfrm>
                <a:off x="7710038" y="3578449"/>
                <a:ext cx="2079000" cy="1318680"/>
              </a:xfrm>
              <a:prstGeom prst="rect">
                <a:avLst/>
              </a:prstGeom>
            </p:spPr>
          </p:pic>
        </mc:Fallback>
      </mc:AlternateContent>
    </p:spTree>
    <p:extLst>
      <p:ext uri="{BB962C8B-B14F-4D97-AF65-F5344CB8AC3E}">
        <p14:creationId xmlns:p14="http://schemas.microsoft.com/office/powerpoint/2010/main" val="2571857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F1AC-2AC9-2E77-B4F0-6302357561E4}"/>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B5C08A6D-BE36-60BE-4887-C2BCDAC6EB41}"/>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HIGH-PASS FILTERING</a:t>
            </a:r>
          </a:p>
        </p:txBody>
      </p:sp>
      <p:sp>
        <p:nvSpPr>
          <p:cNvPr id="6" name="TextBox 5">
            <a:extLst>
              <a:ext uri="{FF2B5EF4-FFF2-40B4-BE49-F238E27FC236}">
                <a16:creationId xmlns:a16="http://schemas.microsoft.com/office/drawing/2014/main" id="{58CB3517-2F47-45D2-9383-1A9C6859E14F}"/>
              </a:ext>
            </a:extLst>
          </p:cNvPr>
          <p:cNvSpPr txBox="1"/>
          <p:nvPr/>
        </p:nvSpPr>
        <p:spPr>
          <a:xfrm>
            <a:off x="962737" y="1330779"/>
            <a:ext cx="11014270" cy="3370153"/>
          </a:xfrm>
          <a:prstGeom prst="rect">
            <a:avLst/>
          </a:prstGeom>
          <a:noFill/>
        </p:spPr>
        <p:txBody>
          <a:bodyPr wrap="square">
            <a:spAutoFit/>
          </a:bodyPr>
          <a:lstStyle/>
          <a:p>
            <a:pPr algn="just">
              <a:lnSpc>
                <a:spcPct val="150000"/>
              </a:lnSpc>
              <a:buNone/>
            </a:pPr>
            <a:r>
              <a:rPr lang="en-US" sz="1900" b="1" dirty="0">
                <a:latin typeface="Palatino" pitchFamily="2" charset="77"/>
                <a:ea typeface="Palatino" pitchFamily="2" charset="77"/>
                <a:cs typeface="Times New Roman" pitchFamily="18" charset="0"/>
              </a:rPr>
              <a:t>Image Sharpening:</a:t>
            </a:r>
          </a:p>
          <a:p>
            <a:pPr algn="just">
              <a:lnSpc>
                <a:spcPct val="150000"/>
              </a:lnSpc>
              <a:buNone/>
            </a:pPr>
            <a:r>
              <a:rPr lang="en-US" sz="1800" dirty="0">
                <a:solidFill>
                  <a:schemeClr val="tx1"/>
                </a:solidFill>
                <a:latin typeface="Times New Roman" pitchFamily="18" charset="0"/>
                <a:cs typeface="Times New Roman" pitchFamily="18" charset="0"/>
              </a:rPr>
              <a:t>        </a:t>
            </a:r>
            <a:r>
              <a:rPr lang="en-US" sz="1800" b="1" dirty="0">
                <a:solidFill>
                  <a:schemeClr val="tx1"/>
                </a:solidFill>
                <a:latin typeface="Palatino" pitchFamily="2" charset="77"/>
                <a:ea typeface="Palatino" pitchFamily="2" charset="77"/>
                <a:cs typeface="Times New Roman" pitchFamily="18" charset="0"/>
              </a:rPr>
              <a:t>Image sharpening</a:t>
            </a:r>
            <a:r>
              <a:rPr lang="en-US" sz="1800" dirty="0">
                <a:solidFill>
                  <a:schemeClr val="tx1"/>
                </a:solidFill>
                <a:latin typeface="Palatino" pitchFamily="2" charset="77"/>
                <a:ea typeface="Palatino" pitchFamily="2" charset="77"/>
                <a:cs typeface="Times New Roman" pitchFamily="18" charset="0"/>
              </a:rPr>
              <a:t> refers to any enhancement technique that highlights edges and fine details in an </a:t>
            </a:r>
            <a:r>
              <a:rPr lang="en-US" sz="1800" b="1" dirty="0">
                <a:solidFill>
                  <a:schemeClr val="tx1"/>
                </a:solidFill>
                <a:latin typeface="Palatino" pitchFamily="2" charset="77"/>
                <a:ea typeface="Palatino" pitchFamily="2" charset="77"/>
                <a:cs typeface="Times New Roman" pitchFamily="18" charset="0"/>
              </a:rPr>
              <a:t>image</a:t>
            </a:r>
            <a:r>
              <a:rPr lang="en-US" sz="1800" dirty="0">
                <a:solidFill>
                  <a:schemeClr val="tx1"/>
                </a:solidFill>
                <a:latin typeface="Palatino" pitchFamily="2" charset="77"/>
                <a:ea typeface="Palatino" pitchFamily="2" charset="77"/>
                <a:cs typeface="Times New Roman" pitchFamily="18" charset="0"/>
              </a:rPr>
              <a:t>. Increasing yields a more </a:t>
            </a:r>
            <a:r>
              <a:rPr lang="en-US" sz="1800" b="1" dirty="0">
                <a:solidFill>
                  <a:schemeClr val="tx1"/>
                </a:solidFill>
                <a:latin typeface="Palatino" pitchFamily="2" charset="77"/>
                <a:ea typeface="Palatino" pitchFamily="2" charset="77"/>
                <a:cs typeface="Times New Roman" pitchFamily="18" charset="0"/>
              </a:rPr>
              <a:t>sharpened image</a:t>
            </a:r>
            <a:r>
              <a:rPr lang="en-US" sz="1800" dirty="0">
                <a:solidFill>
                  <a:schemeClr val="tx1"/>
                </a:solidFill>
                <a:latin typeface="Palatino" pitchFamily="2" charset="77"/>
                <a:ea typeface="Palatino" pitchFamily="2" charset="77"/>
                <a:cs typeface="Times New Roman" pitchFamily="18" charset="0"/>
              </a:rPr>
              <a:t>.</a:t>
            </a:r>
          </a:p>
          <a:p>
            <a:pPr algn="just">
              <a:lnSpc>
                <a:spcPct val="150000"/>
              </a:lnSpc>
              <a:buNone/>
            </a:pPr>
            <a:endParaRPr lang="en-US" sz="1800" dirty="0">
              <a:solidFill>
                <a:schemeClr val="tx1"/>
              </a:solidFill>
              <a:latin typeface="Palatino" pitchFamily="2" charset="77"/>
              <a:ea typeface="Palatino" pitchFamily="2" charset="77"/>
              <a:cs typeface="Times New Roman" pitchFamily="18" charset="0"/>
            </a:endParaRPr>
          </a:p>
          <a:p>
            <a:pPr algn="just">
              <a:lnSpc>
                <a:spcPct val="150000"/>
              </a:lnSpc>
              <a:buNone/>
            </a:pPr>
            <a:r>
              <a:rPr lang="en-US" sz="1900" b="1" dirty="0">
                <a:latin typeface="Palatino" pitchFamily="2" charset="77"/>
                <a:ea typeface="Palatino" pitchFamily="2" charset="77"/>
                <a:cs typeface="Times New Roman" pitchFamily="18" charset="0"/>
              </a:rPr>
              <a:t>High-Pass Filtering:</a:t>
            </a:r>
          </a:p>
          <a:p>
            <a:pPr algn="just">
              <a:lnSpc>
                <a:spcPct val="150000"/>
              </a:lnSpc>
              <a:buNone/>
            </a:pPr>
            <a:r>
              <a:rPr lang="en-US" sz="1800" b="1" dirty="0">
                <a:solidFill>
                  <a:schemeClr val="tx1"/>
                </a:solidFill>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A </a:t>
            </a:r>
            <a:r>
              <a:rPr lang="en-US" sz="1800" b="1" dirty="0">
                <a:solidFill>
                  <a:schemeClr val="tx1"/>
                </a:solidFill>
                <a:latin typeface="Palatino" pitchFamily="2" charset="77"/>
                <a:ea typeface="Palatino" pitchFamily="2" charset="77"/>
                <a:cs typeface="Times New Roman" pitchFamily="18" charset="0"/>
              </a:rPr>
              <a:t>high</a:t>
            </a:r>
            <a:r>
              <a:rPr lang="en-US" sz="1800" dirty="0">
                <a:solidFill>
                  <a:schemeClr val="tx1"/>
                </a:solidFill>
                <a:latin typeface="Palatino" pitchFamily="2" charset="77"/>
                <a:ea typeface="Palatino" pitchFamily="2" charset="77"/>
                <a:cs typeface="Times New Roman" pitchFamily="18" charset="0"/>
              </a:rPr>
              <a:t>-</a:t>
            </a:r>
            <a:r>
              <a:rPr lang="en-US" sz="1800" b="1" dirty="0">
                <a:solidFill>
                  <a:schemeClr val="tx1"/>
                </a:solidFill>
                <a:latin typeface="Palatino" pitchFamily="2" charset="77"/>
                <a:ea typeface="Palatino" pitchFamily="2" charset="77"/>
                <a:cs typeface="Times New Roman" pitchFamily="18" charset="0"/>
              </a:rPr>
              <a:t>pass filter</a:t>
            </a:r>
            <a:r>
              <a:rPr lang="en-US" sz="1800" dirty="0">
                <a:solidFill>
                  <a:schemeClr val="tx1"/>
                </a:solidFill>
                <a:latin typeface="Palatino" pitchFamily="2" charset="77"/>
                <a:ea typeface="Palatino" pitchFamily="2" charset="77"/>
                <a:cs typeface="Times New Roman" pitchFamily="18" charset="0"/>
              </a:rPr>
              <a:t> can be used to make an </a:t>
            </a:r>
            <a:r>
              <a:rPr lang="en-US" sz="1800" b="1" dirty="0">
                <a:solidFill>
                  <a:schemeClr val="tx1"/>
                </a:solidFill>
                <a:latin typeface="Palatino" pitchFamily="2" charset="77"/>
                <a:ea typeface="Palatino" pitchFamily="2" charset="77"/>
                <a:cs typeface="Times New Roman" pitchFamily="18" charset="0"/>
              </a:rPr>
              <a:t>image</a:t>
            </a:r>
            <a:r>
              <a:rPr lang="en-US" sz="1800" dirty="0">
                <a:solidFill>
                  <a:schemeClr val="tx1"/>
                </a:solidFill>
                <a:latin typeface="Palatino" pitchFamily="2" charset="77"/>
                <a:ea typeface="Palatino" pitchFamily="2" charset="77"/>
                <a:cs typeface="Times New Roman" pitchFamily="18" charset="0"/>
              </a:rPr>
              <a:t> appear sharper. These </a:t>
            </a:r>
            <a:r>
              <a:rPr lang="en-US" sz="1800" b="1" dirty="0">
                <a:solidFill>
                  <a:schemeClr val="tx1"/>
                </a:solidFill>
                <a:latin typeface="Palatino" pitchFamily="2" charset="77"/>
                <a:ea typeface="Palatino" pitchFamily="2" charset="77"/>
                <a:cs typeface="Times New Roman" pitchFamily="18" charset="0"/>
              </a:rPr>
              <a:t>filters</a:t>
            </a:r>
            <a:r>
              <a:rPr lang="en-US" sz="1800" dirty="0">
                <a:solidFill>
                  <a:schemeClr val="tx1"/>
                </a:solidFill>
                <a:latin typeface="Palatino" pitchFamily="2" charset="77"/>
                <a:ea typeface="Palatino" pitchFamily="2" charset="77"/>
                <a:cs typeface="Times New Roman" pitchFamily="18" charset="0"/>
              </a:rPr>
              <a:t> emphasize fine details in the </a:t>
            </a:r>
            <a:r>
              <a:rPr lang="en-US" sz="1800" b="1" dirty="0">
                <a:solidFill>
                  <a:schemeClr val="tx1"/>
                </a:solidFill>
                <a:latin typeface="Palatino" pitchFamily="2" charset="77"/>
                <a:ea typeface="Palatino" pitchFamily="2" charset="77"/>
                <a:cs typeface="Times New Roman" pitchFamily="18" charset="0"/>
              </a:rPr>
              <a:t>image</a:t>
            </a:r>
            <a:endParaRPr lang="en-US" sz="1800" dirty="0">
              <a:solidFill>
                <a:schemeClr val="tx1"/>
              </a:solidFill>
              <a:latin typeface="Palatino" pitchFamily="2" charset="77"/>
              <a:ea typeface="Palatino" pitchFamily="2" charset="77"/>
              <a:cs typeface="Times New Roman" pitchFamily="18" charset="0"/>
            </a:endParaRPr>
          </a:p>
          <a:p>
            <a:pPr algn="l"/>
            <a:endParaRPr lang="en-IN" dirty="0"/>
          </a:p>
        </p:txBody>
      </p:sp>
      <p:sp>
        <p:nvSpPr>
          <p:cNvPr id="7" name="TextBox 6">
            <a:extLst>
              <a:ext uri="{FF2B5EF4-FFF2-40B4-BE49-F238E27FC236}">
                <a16:creationId xmlns:a16="http://schemas.microsoft.com/office/drawing/2014/main" id="{D9D69CA1-7C63-7222-9377-C7F612822D42}"/>
              </a:ext>
            </a:extLst>
          </p:cNvPr>
          <p:cNvSpPr txBox="1"/>
          <p:nvPr/>
        </p:nvSpPr>
        <p:spPr>
          <a:xfrm>
            <a:off x="4887142" y="4620450"/>
            <a:ext cx="6575515" cy="646331"/>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 : </a:t>
            </a:r>
            <a:r>
              <a:rPr lang="es-ES" b="1" dirty="0" err="1">
                <a:latin typeface="Palatino" pitchFamily="2" charset="77"/>
                <a:ea typeface="Palatino" pitchFamily="2" charset="77"/>
                <a:cs typeface="Times New Roman" pitchFamily="18" charset="0"/>
              </a:rPr>
              <a:t>fsharp</a:t>
            </a:r>
            <a:r>
              <a:rPr lang="es-ES" b="1" dirty="0">
                <a:latin typeface="Palatino" pitchFamily="2" charset="77"/>
                <a:ea typeface="Palatino" pitchFamily="2" charset="77"/>
                <a:cs typeface="Times New Roman" pitchFamily="18" charset="0"/>
              </a:rPr>
              <a:t>(x, y) = f (x, y) + k(f (x, y) − </a:t>
            </a:r>
            <a:r>
              <a:rPr lang="es-ES" b="1" dirty="0" err="1">
                <a:latin typeface="Palatino" pitchFamily="2" charset="77"/>
                <a:ea typeface="Palatino" pitchFamily="2" charset="77"/>
                <a:cs typeface="Times New Roman" pitchFamily="18" charset="0"/>
              </a:rPr>
              <a:t>fsmooth</a:t>
            </a:r>
            <a:r>
              <a:rPr lang="es-ES" b="1" dirty="0">
                <a:latin typeface="Palatino" pitchFamily="2" charset="77"/>
                <a:ea typeface="Palatino" pitchFamily="2" charset="77"/>
                <a:cs typeface="Times New Roman" pitchFamily="18" charset="0"/>
              </a:rPr>
              <a:t>(x, y))</a:t>
            </a:r>
            <a:endParaRPr lang="en-US" b="1" dirty="0">
              <a:latin typeface="Palatino" pitchFamily="2" charset="77"/>
              <a:ea typeface="Palatino" pitchFamily="2" charset="77"/>
              <a:cs typeface="Times New Roman" pitchFamily="18" charset="0"/>
            </a:endParaRPr>
          </a:p>
          <a:p>
            <a:endParaRPr lang="en-US" b="1" dirty="0">
              <a:latin typeface="Palatino" pitchFamily="2" charset="77"/>
              <a:ea typeface="Palatino" pitchFamily="2" charset="77"/>
            </a:endParaRPr>
          </a:p>
        </p:txBody>
      </p:sp>
      <p:sp>
        <p:nvSpPr>
          <p:cNvPr id="9" name="TextBox 8">
            <a:extLst>
              <a:ext uri="{FF2B5EF4-FFF2-40B4-BE49-F238E27FC236}">
                <a16:creationId xmlns:a16="http://schemas.microsoft.com/office/drawing/2014/main" id="{848EB0F4-A665-1CB5-6ECC-87E2561B5A3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4">
            <a:extLst>
              <a:ext uri="{FF2B5EF4-FFF2-40B4-BE49-F238E27FC236}">
                <a16:creationId xmlns:a16="http://schemas.microsoft.com/office/drawing/2014/main" id="{6589C5EC-AB58-EF2B-69E7-8F7FFA33C0D7}"/>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3171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33D8-0588-ED12-55F0-D18377892A97}"/>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E85100C-9BE3-7C07-B9AB-F17BA514FF28}"/>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HIGH-PASS FILTERING</a:t>
            </a:r>
          </a:p>
        </p:txBody>
      </p:sp>
      <p:graphicFrame>
        <p:nvGraphicFramePr>
          <p:cNvPr id="4" name="Table 3">
            <a:extLst>
              <a:ext uri="{FF2B5EF4-FFF2-40B4-BE49-F238E27FC236}">
                <a16:creationId xmlns:a16="http://schemas.microsoft.com/office/drawing/2014/main" id="{8729ED86-32EB-64B2-1B7B-18417AE69498}"/>
              </a:ext>
            </a:extLst>
          </p:cNvPr>
          <p:cNvGraphicFramePr>
            <a:graphicFrameLocks noGrp="1"/>
          </p:cNvGraphicFramePr>
          <p:nvPr>
            <p:extLst>
              <p:ext uri="{D42A27DB-BD31-4B8C-83A1-F6EECF244321}">
                <p14:modId xmlns:p14="http://schemas.microsoft.com/office/powerpoint/2010/main" val="3933232230"/>
              </p:ext>
            </p:extLst>
          </p:nvPr>
        </p:nvGraphicFramePr>
        <p:xfrm>
          <a:off x="1425370" y="2157184"/>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5" name="TextBox 4">
            <a:extLst>
              <a:ext uri="{FF2B5EF4-FFF2-40B4-BE49-F238E27FC236}">
                <a16:creationId xmlns:a16="http://schemas.microsoft.com/office/drawing/2014/main" id="{50A97396-740F-4AE3-43B8-97C1B10D72DF}"/>
              </a:ext>
            </a:extLst>
          </p:cNvPr>
          <p:cNvSpPr txBox="1"/>
          <p:nvPr/>
        </p:nvSpPr>
        <p:spPr>
          <a:xfrm>
            <a:off x="932142" y="25608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6" name="TextBox 5">
            <a:extLst>
              <a:ext uri="{FF2B5EF4-FFF2-40B4-BE49-F238E27FC236}">
                <a16:creationId xmlns:a16="http://schemas.microsoft.com/office/drawing/2014/main" id="{B8043D6A-31E9-86DA-0003-760A3091ADDB}"/>
              </a:ext>
            </a:extLst>
          </p:cNvPr>
          <p:cNvSpPr txBox="1"/>
          <p:nvPr/>
        </p:nvSpPr>
        <p:spPr>
          <a:xfrm>
            <a:off x="1916913" y="1849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7" name="TextBox 6">
            <a:extLst>
              <a:ext uri="{FF2B5EF4-FFF2-40B4-BE49-F238E27FC236}">
                <a16:creationId xmlns:a16="http://schemas.microsoft.com/office/drawing/2014/main" id="{35DE1867-1982-9AA3-AC5A-B8FCC3F6FFF3}"/>
              </a:ext>
            </a:extLst>
          </p:cNvPr>
          <p:cNvSpPr txBox="1"/>
          <p:nvPr/>
        </p:nvSpPr>
        <p:spPr>
          <a:xfrm>
            <a:off x="2385696"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8" name="TextBox 7">
            <a:extLst>
              <a:ext uri="{FF2B5EF4-FFF2-40B4-BE49-F238E27FC236}">
                <a16:creationId xmlns:a16="http://schemas.microsoft.com/office/drawing/2014/main" id="{53027980-6848-2B7B-F44D-B9D8EDA84089}"/>
              </a:ext>
            </a:extLst>
          </p:cNvPr>
          <p:cNvSpPr txBox="1"/>
          <p:nvPr/>
        </p:nvSpPr>
        <p:spPr>
          <a:xfrm>
            <a:off x="2859177" y="184940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9" name="TextBox 8">
            <a:extLst>
              <a:ext uri="{FF2B5EF4-FFF2-40B4-BE49-F238E27FC236}">
                <a16:creationId xmlns:a16="http://schemas.microsoft.com/office/drawing/2014/main" id="{5F5E66E9-2AE3-F27D-5F5B-D090D887D0F3}"/>
              </a:ext>
            </a:extLst>
          </p:cNvPr>
          <p:cNvSpPr txBox="1"/>
          <p:nvPr/>
        </p:nvSpPr>
        <p:spPr>
          <a:xfrm>
            <a:off x="3352405"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0" name="TextBox 9">
            <a:extLst>
              <a:ext uri="{FF2B5EF4-FFF2-40B4-BE49-F238E27FC236}">
                <a16:creationId xmlns:a16="http://schemas.microsoft.com/office/drawing/2014/main" id="{E69D3603-7494-13AE-C7FE-FEDC1BFC9D22}"/>
              </a:ext>
            </a:extLst>
          </p:cNvPr>
          <p:cNvSpPr txBox="1"/>
          <p:nvPr/>
        </p:nvSpPr>
        <p:spPr>
          <a:xfrm>
            <a:off x="932142" y="21571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1" name="TextBox 10">
            <a:extLst>
              <a:ext uri="{FF2B5EF4-FFF2-40B4-BE49-F238E27FC236}">
                <a16:creationId xmlns:a16="http://schemas.microsoft.com/office/drawing/2014/main" id="{90EB1A8E-71E5-BF7F-9F85-EA2DC953DBFE}"/>
              </a:ext>
            </a:extLst>
          </p:cNvPr>
          <p:cNvSpPr txBox="1"/>
          <p:nvPr/>
        </p:nvSpPr>
        <p:spPr>
          <a:xfrm>
            <a:off x="932142"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2" name="TextBox 11">
            <a:extLst>
              <a:ext uri="{FF2B5EF4-FFF2-40B4-BE49-F238E27FC236}">
                <a16:creationId xmlns:a16="http://schemas.microsoft.com/office/drawing/2014/main" id="{1BA4FE5D-1165-FC35-CC85-90542346762F}"/>
              </a:ext>
            </a:extLst>
          </p:cNvPr>
          <p:cNvSpPr txBox="1"/>
          <p:nvPr/>
        </p:nvSpPr>
        <p:spPr>
          <a:xfrm>
            <a:off x="1425370" y="18494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1DE87DBD-AF49-84F0-DD87-D8D2243C75D9}"/>
              </a:ext>
            </a:extLst>
          </p:cNvPr>
          <p:cNvSpPr txBox="1"/>
          <p:nvPr/>
        </p:nvSpPr>
        <p:spPr>
          <a:xfrm>
            <a:off x="938621" y="33079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3D1229E2-9CC8-F5A4-6A94-D4CCC42A5F11}"/>
              </a:ext>
            </a:extLst>
          </p:cNvPr>
          <p:cNvSpPr txBox="1"/>
          <p:nvPr/>
        </p:nvSpPr>
        <p:spPr>
          <a:xfrm>
            <a:off x="938621" y="368294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544BB43B-0931-240F-3ECD-7405FC9903EA}"/>
              </a:ext>
            </a:extLst>
          </p:cNvPr>
          <p:cNvSpPr txBox="1"/>
          <p:nvPr/>
        </p:nvSpPr>
        <p:spPr>
          <a:xfrm>
            <a:off x="3845633" y="21683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FD4C827C-6E58-B1D6-66A3-09CF86C610BA}"/>
              </a:ext>
            </a:extLst>
          </p:cNvPr>
          <p:cNvSpPr txBox="1"/>
          <p:nvPr/>
        </p:nvSpPr>
        <p:spPr>
          <a:xfrm>
            <a:off x="3845633"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D54D2596-62B7-11AE-75F4-6A8677B8D9D3}"/>
              </a:ext>
            </a:extLst>
          </p:cNvPr>
          <p:cNvSpPr txBox="1"/>
          <p:nvPr/>
        </p:nvSpPr>
        <p:spPr>
          <a:xfrm>
            <a:off x="3845633" y="25608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79CEB534-5743-D4EB-F74C-F4D97A2A8FA6}"/>
              </a:ext>
            </a:extLst>
          </p:cNvPr>
          <p:cNvSpPr txBox="1"/>
          <p:nvPr/>
        </p:nvSpPr>
        <p:spPr>
          <a:xfrm>
            <a:off x="3845633" y="3332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6ACEE856-A2AD-E0D0-AE5C-2AA97BD22EAE}"/>
              </a:ext>
            </a:extLst>
          </p:cNvPr>
          <p:cNvSpPr txBox="1"/>
          <p:nvPr/>
        </p:nvSpPr>
        <p:spPr>
          <a:xfrm>
            <a:off x="3845633" y="373193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8A560983-1A77-E127-6F97-8C81F8267E7C}"/>
              </a:ext>
            </a:extLst>
          </p:cNvPr>
          <p:cNvSpPr txBox="1"/>
          <p:nvPr/>
        </p:nvSpPr>
        <p:spPr>
          <a:xfrm>
            <a:off x="1412305" y="40397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9CCCD51E-0758-4CA3-6E6A-63F8F473910D}"/>
              </a:ext>
            </a:extLst>
          </p:cNvPr>
          <p:cNvSpPr txBox="1"/>
          <p:nvPr/>
        </p:nvSpPr>
        <p:spPr>
          <a:xfrm>
            <a:off x="1882595"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967CFD6D-FA63-646E-C6FE-E3D81AE1925A}"/>
              </a:ext>
            </a:extLst>
          </p:cNvPr>
          <p:cNvSpPr txBox="1"/>
          <p:nvPr/>
        </p:nvSpPr>
        <p:spPr>
          <a:xfrm>
            <a:off x="2398761"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F24C8D60-EAC9-8DD4-7886-2D8B134F7D40}"/>
              </a:ext>
            </a:extLst>
          </p:cNvPr>
          <p:cNvSpPr txBox="1"/>
          <p:nvPr/>
        </p:nvSpPr>
        <p:spPr>
          <a:xfrm>
            <a:off x="2875583" y="40397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5815C5D2-89B9-BE22-5F8E-B5AB6712BD20}"/>
              </a:ext>
            </a:extLst>
          </p:cNvPr>
          <p:cNvSpPr txBox="1"/>
          <p:nvPr/>
        </p:nvSpPr>
        <p:spPr>
          <a:xfrm>
            <a:off x="3332808" y="40397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graphicFrame>
        <p:nvGraphicFramePr>
          <p:cNvPr id="25" name="Table 24">
            <a:extLst>
              <a:ext uri="{FF2B5EF4-FFF2-40B4-BE49-F238E27FC236}">
                <a16:creationId xmlns:a16="http://schemas.microsoft.com/office/drawing/2014/main" id="{C31152B1-F62E-F862-9735-EEEC2E310A55}"/>
              </a:ext>
            </a:extLst>
          </p:cNvPr>
          <p:cNvGraphicFramePr>
            <a:graphicFrameLocks noGrp="1"/>
          </p:cNvGraphicFramePr>
          <p:nvPr>
            <p:extLst>
              <p:ext uri="{D42A27DB-BD31-4B8C-83A1-F6EECF244321}">
                <p14:modId xmlns:p14="http://schemas.microsoft.com/office/powerpoint/2010/main" val="1876568737"/>
              </p:ext>
            </p:extLst>
          </p:nvPr>
        </p:nvGraphicFramePr>
        <p:xfrm>
          <a:off x="5319557" y="44383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102</a:t>
                      </a:r>
                    </a:p>
                  </a:txBody>
                  <a:tcPr>
                    <a:solidFill>
                      <a:schemeClr val="bg1"/>
                    </a:solidFill>
                  </a:tcPr>
                </a:tc>
                <a:tc>
                  <a:txBody>
                    <a:bodyPr/>
                    <a:lstStyle/>
                    <a:p>
                      <a:pPr algn="ctr"/>
                      <a:r>
                        <a:rPr lang="en-US" sz="1400" b="0" dirty="0">
                          <a:latin typeface="Palatino" pitchFamily="2" charset="77"/>
                          <a:ea typeface="Palatino" pitchFamily="2" charset="77"/>
                        </a:rPr>
                        <a:t>56</a:t>
                      </a:r>
                    </a:p>
                  </a:txBody>
                  <a:tcPr>
                    <a:solidFill>
                      <a:schemeClr val="bg1"/>
                    </a:solidFill>
                  </a:tcPr>
                </a:tc>
                <a:tc>
                  <a:txBody>
                    <a:bodyPr/>
                    <a:lstStyle/>
                    <a:p>
                      <a:pPr algn="ctr"/>
                      <a:r>
                        <a:rPr lang="en-US" sz="1400" b="0" dirty="0">
                          <a:latin typeface="Palatino" pitchFamily="2" charset="77"/>
                          <a:ea typeface="Palatino" pitchFamily="2" charset="77"/>
                        </a:rPr>
                        <a:t>83</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53</a:t>
                      </a:r>
                    </a:p>
                  </a:txBody>
                  <a:tcPr>
                    <a:solidFill>
                      <a:schemeClr val="bg1"/>
                    </a:solidFill>
                  </a:tcPr>
                </a:tc>
                <a:tc>
                  <a:txBody>
                    <a:bodyPr/>
                    <a:lstStyle/>
                    <a:p>
                      <a:pPr algn="ctr"/>
                      <a:r>
                        <a:rPr lang="en-US" sz="1400" b="0" dirty="0">
                          <a:latin typeface="Palatino" pitchFamily="2" charset="77"/>
                          <a:ea typeface="Palatino" pitchFamily="2" charset="77"/>
                        </a:rPr>
                        <a:t>24</a:t>
                      </a:r>
                    </a:p>
                  </a:txBody>
                  <a:tcPr>
                    <a:solidFill>
                      <a:schemeClr val="bg1"/>
                    </a:solidFill>
                  </a:tcPr>
                </a:tc>
                <a:tc>
                  <a:txBody>
                    <a:bodyPr/>
                    <a:lstStyle/>
                    <a:p>
                      <a:pPr algn="ctr"/>
                      <a:r>
                        <a:rPr lang="en-US" sz="1400" b="0" dirty="0">
                          <a:latin typeface="Palatino" pitchFamily="2" charset="77"/>
                          <a:ea typeface="Palatino" pitchFamily="2" charset="77"/>
                        </a:rPr>
                        <a:t>69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74</a:t>
                      </a:r>
                    </a:p>
                  </a:txBody>
                  <a:tcPr>
                    <a:solidFill>
                      <a:schemeClr val="bg1"/>
                    </a:solidFill>
                  </a:tcPr>
                </a:tc>
                <a:tc>
                  <a:txBody>
                    <a:bodyPr/>
                    <a:lstStyle/>
                    <a:p>
                      <a:pPr algn="ctr"/>
                      <a:r>
                        <a:rPr lang="en-US" sz="1400" b="0" dirty="0">
                          <a:latin typeface="Palatino" pitchFamily="2" charset="77"/>
                          <a:ea typeface="Palatino" pitchFamily="2" charset="77"/>
                        </a:rPr>
                        <a:t>43</a:t>
                      </a:r>
                    </a:p>
                  </a:txBody>
                  <a:tcPr>
                    <a:solidFill>
                      <a:schemeClr val="bg1"/>
                    </a:solidFill>
                  </a:tcPr>
                </a:tc>
                <a:tc>
                  <a:txBody>
                    <a:bodyPr/>
                    <a:lstStyle/>
                    <a:p>
                      <a:pPr algn="ctr"/>
                      <a:r>
                        <a:rPr lang="en-US" sz="1400" b="0" dirty="0">
                          <a:latin typeface="Palatino" pitchFamily="2" charset="77"/>
                          <a:ea typeface="Palatino" pitchFamily="2" charset="77"/>
                        </a:rPr>
                        <a:t>37</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26" name="Table 25">
            <a:extLst>
              <a:ext uri="{FF2B5EF4-FFF2-40B4-BE49-F238E27FC236}">
                <a16:creationId xmlns:a16="http://schemas.microsoft.com/office/drawing/2014/main" id="{6CE9D5C5-EF16-25F8-0E84-7A85396BE4D4}"/>
              </a:ext>
            </a:extLst>
          </p:cNvPr>
          <p:cNvGraphicFramePr>
            <a:graphicFrameLocks noGrp="1"/>
          </p:cNvGraphicFramePr>
          <p:nvPr>
            <p:extLst>
              <p:ext uri="{D42A27DB-BD31-4B8C-83A1-F6EECF244321}">
                <p14:modId xmlns:p14="http://schemas.microsoft.com/office/powerpoint/2010/main" val="943867955"/>
              </p:ext>
            </p:extLst>
          </p:nvPr>
        </p:nvGraphicFramePr>
        <p:xfrm>
          <a:off x="9171941" y="2157184"/>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-71</a:t>
                      </a:r>
                    </a:p>
                  </a:txBody>
                  <a:tcPr>
                    <a:solidFill>
                      <a:schemeClr val="bg1"/>
                    </a:solidFill>
                  </a:tcPr>
                </a:tc>
                <a:tc>
                  <a:txBody>
                    <a:bodyPr/>
                    <a:lstStyle/>
                    <a:p>
                      <a:pPr algn="ctr"/>
                      <a:r>
                        <a:rPr lang="en-US" sz="1400" b="0" dirty="0">
                          <a:latin typeface="Palatino" pitchFamily="2" charset="77"/>
                          <a:ea typeface="Palatino" pitchFamily="2" charset="77"/>
                        </a:rPr>
                        <a:t>102</a:t>
                      </a:r>
                    </a:p>
                  </a:txBody>
                  <a:tcPr>
                    <a:solidFill>
                      <a:schemeClr val="bg1"/>
                    </a:solidFill>
                  </a:tcPr>
                </a:tc>
                <a:tc>
                  <a:txBody>
                    <a:bodyPr/>
                    <a:lstStyle/>
                    <a:p>
                      <a:pPr algn="ctr"/>
                      <a:r>
                        <a:rPr lang="en-US" sz="1400" b="0" dirty="0">
                          <a:latin typeface="Palatino" pitchFamily="2" charset="77"/>
                          <a:ea typeface="Palatino" pitchFamily="2" charset="77"/>
                        </a:rPr>
                        <a:t>56</a:t>
                      </a:r>
                    </a:p>
                  </a:txBody>
                  <a:tcPr>
                    <a:solidFill>
                      <a:schemeClr val="bg1"/>
                    </a:solidFill>
                  </a:tcPr>
                </a:tc>
                <a:tc>
                  <a:txBody>
                    <a:bodyPr/>
                    <a:lstStyle/>
                    <a:p>
                      <a:pPr algn="ctr"/>
                      <a:r>
                        <a:rPr lang="en-US" sz="1400" b="0" dirty="0">
                          <a:latin typeface="Palatino" pitchFamily="2" charset="77"/>
                          <a:ea typeface="Palatino" pitchFamily="2" charset="77"/>
                        </a:rPr>
                        <a:t>83</a:t>
                      </a:r>
                    </a:p>
                  </a:txBody>
                  <a:tcPr>
                    <a:solidFill>
                      <a:schemeClr val="bg1"/>
                    </a:solidFill>
                  </a:tcPr>
                </a:tc>
                <a:tc>
                  <a:txBody>
                    <a:bodyPr/>
                    <a:lstStyle/>
                    <a:p>
                      <a:pPr algn="ctr"/>
                      <a:r>
                        <a:rPr lang="en-US" sz="1400" b="0" dirty="0">
                          <a:latin typeface="Palatino" pitchFamily="2" charset="77"/>
                          <a:ea typeface="Palatino" pitchFamily="2" charset="77"/>
                        </a:rPr>
                        <a:t>-35</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53</a:t>
                      </a:r>
                    </a:p>
                  </a:txBody>
                  <a:tcPr>
                    <a:solidFill>
                      <a:schemeClr val="bg1"/>
                    </a:solidFill>
                  </a:tcPr>
                </a:tc>
                <a:tc>
                  <a:txBody>
                    <a:bodyPr/>
                    <a:lstStyle/>
                    <a:p>
                      <a:pPr algn="ctr"/>
                      <a:r>
                        <a:rPr lang="en-US" sz="1400" b="0" dirty="0">
                          <a:latin typeface="Palatino" pitchFamily="2" charset="77"/>
                          <a:ea typeface="Palatino" pitchFamily="2" charset="77"/>
                        </a:rPr>
                        <a:t>24</a:t>
                      </a:r>
                    </a:p>
                  </a:txBody>
                  <a:tcPr>
                    <a:solidFill>
                      <a:schemeClr val="bg1"/>
                    </a:solidFill>
                  </a:tcPr>
                </a:tc>
                <a:tc>
                  <a:txBody>
                    <a:bodyPr/>
                    <a:lstStyle/>
                    <a:p>
                      <a:pPr algn="ctr"/>
                      <a:r>
                        <a:rPr lang="en-US" sz="1400" b="0" dirty="0">
                          <a:latin typeface="Palatino" pitchFamily="2" charset="77"/>
                          <a:ea typeface="Palatino" pitchFamily="2" charset="77"/>
                        </a:rPr>
                        <a:t>69</a:t>
                      </a:r>
                    </a:p>
                  </a:txBody>
                  <a:tcPr>
                    <a:solidFill>
                      <a:schemeClr val="bg1"/>
                    </a:solidFill>
                  </a:tcPr>
                </a:tc>
                <a:tc>
                  <a:txBody>
                    <a:bodyPr/>
                    <a:lstStyle/>
                    <a:p>
                      <a:pPr algn="ctr"/>
                      <a:r>
                        <a:rPr lang="en-US" sz="1400" b="0" dirty="0">
                          <a:latin typeface="Palatino" pitchFamily="2" charset="77"/>
                          <a:ea typeface="Palatino" pitchFamily="2" charset="77"/>
                        </a:rPr>
                        <a:t>-35</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74</a:t>
                      </a:r>
                    </a:p>
                  </a:txBody>
                  <a:tcPr>
                    <a:solidFill>
                      <a:schemeClr val="bg1"/>
                    </a:solidFill>
                  </a:tcPr>
                </a:tc>
                <a:tc>
                  <a:txBody>
                    <a:bodyPr/>
                    <a:lstStyle/>
                    <a:p>
                      <a:pPr algn="ctr"/>
                      <a:r>
                        <a:rPr lang="en-US" sz="1400" b="0" dirty="0">
                          <a:latin typeface="Palatino" pitchFamily="2" charset="77"/>
                          <a:ea typeface="Palatino" pitchFamily="2" charset="77"/>
                        </a:rPr>
                        <a:t>43</a:t>
                      </a:r>
                    </a:p>
                  </a:txBody>
                  <a:tcPr>
                    <a:solidFill>
                      <a:schemeClr val="bg1"/>
                    </a:solidFill>
                  </a:tcPr>
                </a:tc>
                <a:tc>
                  <a:txBody>
                    <a:bodyPr/>
                    <a:lstStyle/>
                    <a:p>
                      <a:pPr algn="ctr"/>
                      <a:r>
                        <a:rPr lang="en-US" sz="1400" b="0" dirty="0">
                          <a:latin typeface="Palatino" pitchFamily="2" charset="77"/>
                          <a:ea typeface="Palatino" pitchFamily="2" charset="77"/>
                        </a:rPr>
                        <a:t>37</a:t>
                      </a:r>
                    </a:p>
                  </a:txBody>
                  <a:tcPr>
                    <a:solidFill>
                      <a:schemeClr val="bg1"/>
                    </a:solidFill>
                  </a:tcPr>
                </a:tc>
                <a:tc>
                  <a:txBody>
                    <a:bodyPr/>
                    <a:lstStyle/>
                    <a:p>
                      <a:pPr algn="ctr"/>
                      <a:r>
                        <a:rPr lang="en-US" sz="1400" b="0" dirty="0">
                          <a:latin typeface="Palatino" pitchFamily="2" charset="77"/>
                          <a:ea typeface="Palatino" pitchFamily="2" charset="77"/>
                        </a:rPr>
                        <a:t>-52</a:t>
                      </a:r>
                    </a:p>
                  </a:txBody>
                  <a:tcPr>
                    <a:solidFill>
                      <a:schemeClr val="bg1"/>
                    </a:solidFill>
                  </a:tcPr>
                </a:tc>
                <a:tc>
                  <a:txBody>
                    <a:bodyPr/>
                    <a:lstStyle/>
                    <a:p>
                      <a:pPr algn="ctr"/>
                      <a:r>
                        <a:rPr lang="en-US" sz="1400" b="0" dirty="0">
                          <a:latin typeface="Palatino" pitchFamily="2" charset="77"/>
                          <a:ea typeface="Palatino" pitchFamily="2" charset="77"/>
                        </a:rPr>
                        <a:t>-18</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-35</a:t>
                      </a:r>
                    </a:p>
                  </a:txBody>
                  <a:tcPr>
                    <a:solidFill>
                      <a:schemeClr val="bg1"/>
                    </a:solidFill>
                  </a:tcPr>
                </a:tc>
                <a:tc>
                  <a:txBody>
                    <a:bodyPr/>
                    <a:lstStyle/>
                    <a:p>
                      <a:pPr algn="ctr"/>
                      <a:r>
                        <a:rPr lang="en-US" sz="1400" b="0" dirty="0">
                          <a:latin typeface="Palatino" pitchFamily="2" charset="77"/>
                          <a:ea typeface="Palatino" pitchFamily="2" charset="77"/>
                        </a:rPr>
                        <a:t>-50</a:t>
                      </a:r>
                    </a:p>
                  </a:txBody>
                  <a:tcPr>
                    <a:solidFill>
                      <a:schemeClr val="bg1"/>
                    </a:solidFill>
                  </a:tcPr>
                </a:tc>
                <a:tc>
                  <a:txBody>
                    <a:bodyPr/>
                    <a:lstStyle/>
                    <a:p>
                      <a:pPr algn="ctr"/>
                      <a:r>
                        <a:rPr lang="en-US" sz="1400" b="0" dirty="0">
                          <a:latin typeface="Palatino" pitchFamily="2" charset="77"/>
                          <a:ea typeface="Palatino" pitchFamily="2" charset="77"/>
                        </a:rPr>
                        <a:t>-32</a:t>
                      </a:r>
                    </a:p>
                  </a:txBody>
                  <a:tcPr>
                    <a:solidFill>
                      <a:schemeClr val="bg1"/>
                    </a:solidFill>
                  </a:tcPr>
                </a:tc>
                <a:tc>
                  <a:txBody>
                    <a:bodyPr/>
                    <a:lstStyle/>
                    <a:p>
                      <a:pPr algn="ctr"/>
                      <a:r>
                        <a:rPr lang="en-US" sz="1400" b="0" dirty="0">
                          <a:latin typeface="Palatino" pitchFamily="2" charset="77"/>
                          <a:ea typeface="Palatino" pitchFamily="2" charset="77"/>
                        </a:rPr>
                        <a:t>-14</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27" name="TextBox 26">
            <a:extLst>
              <a:ext uri="{FF2B5EF4-FFF2-40B4-BE49-F238E27FC236}">
                <a16:creationId xmlns:a16="http://schemas.microsoft.com/office/drawing/2014/main" id="{9CC627FA-B279-CEB0-F193-850FCAF5EE2C}"/>
              </a:ext>
            </a:extLst>
          </p:cNvPr>
          <p:cNvSpPr txBox="1"/>
          <p:nvPr/>
        </p:nvSpPr>
        <p:spPr>
          <a:xfrm flipH="1">
            <a:off x="1487192" y="1435230"/>
            <a:ext cx="2290236"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Original matrix </a:t>
            </a:r>
            <a:r>
              <a:rPr lang="en-US" dirty="0"/>
              <a:t>:</a:t>
            </a:r>
          </a:p>
        </p:txBody>
      </p:sp>
      <p:sp>
        <p:nvSpPr>
          <p:cNvPr id="28" name="TextBox 27">
            <a:extLst>
              <a:ext uri="{FF2B5EF4-FFF2-40B4-BE49-F238E27FC236}">
                <a16:creationId xmlns:a16="http://schemas.microsoft.com/office/drawing/2014/main" id="{220D4ACC-6B1E-B4D5-AFBD-6F238144D2B3}"/>
              </a:ext>
            </a:extLst>
          </p:cNvPr>
          <p:cNvSpPr txBox="1"/>
          <p:nvPr/>
        </p:nvSpPr>
        <p:spPr>
          <a:xfrm flipH="1">
            <a:off x="9466811" y="1435230"/>
            <a:ext cx="2119005"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filtered matrix </a:t>
            </a:r>
            <a:r>
              <a:rPr lang="en-US" dirty="0"/>
              <a:t>:</a:t>
            </a:r>
          </a:p>
        </p:txBody>
      </p:sp>
      <p:sp>
        <p:nvSpPr>
          <p:cNvPr id="29" name="TextBox 28">
            <a:extLst>
              <a:ext uri="{FF2B5EF4-FFF2-40B4-BE49-F238E27FC236}">
                <a16:creationId xmlns:a16="http://schemas.microsoft.com/office/drawing/2014/main" id="{C7E9F641-FB47-6A40-36AA-30A583649086}"/>
              </a:ext>
            </a:extLst>
          </p:cNvPr>
          <p:cNvSpPr txBox="1"/>
          <p:nvPr/>
        </p:nvSpPr>
        <p:spPr>
          <a:xfrm flipH="1">
            <a:off x="5276249" y="3954173"/>
            <a:ext cx="3256829"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After rejecting negatives</a:t>
            </a:r>
            <a:r>
              <a:rPr lang="en-US" dirty="0">
                <a:latin typeface="Times New Roman" pitchFamily="18" charset="0"/>
                <a:cs typeface="Times New Roman" pitchFamily="18" charset="0"/>
              </a:rPr>
              <a:t>:</a:t>
            </a:r>
          </a:p>
        </p:txBody>
      </p:sp>
      <p:sp>
        <p:nvSpPr>
          <p:cNvPr id="30" name="TextBox 29">
            <a:extLst>
              <a:ext uri="{FF2B5EF4-FFF2-40B4-BE49-F238E27FC236}">
                <a16:creationId xmlns:a16="http://schemas.microsoft.com/office/drawing/2014/main" id="{D28DBA51-8EE5-5373-6A74-A314FCA57614}"/>
              </a:ext>
            </a:extLst>
          </p:cNvPr>
          <p:cNvSpPr txBox="1"/>
          <p:nvPr/>
        </p:nvSpPr>
        <p:spPr>
          <a:xfrm>
            <a:off x="4338861" y="6373239"/>
            <a:ext cx="5579918" cy="315343"/>
          </a:xfrm>
          <a:prstGeom prst="rect">
            <a:avLst/>
          </a:prstGeom>
          <a:noFill/>
        </p:spPr>
        <p:txBody>
          <a:bodyPr wrap="square" rtlCol="0">
            <a:spAutoFit/>
          </a:bodyPr>
          <a:lstStyle/>
          <a:p>
            <a:pPr lvl="0">
              <a:lnSpc>
                <a:spcPct val="115000"/>
              </a:lnSpc>
              <a:buClr>
                <a:srgbClr val="000000"/>
              </a:buClr>
              <a:buSzPts val="1600"/>
            </a:pP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7:  Image Sharpening using High-Pass Filter</a:t>
            </a:r>
          </a:p>
        </p:txBody>
      </p:sp>
      <p:sp>
        <p:nvSpPr>
          <p:cNvPr id="31" name="TextBox 30">
            <a:extLst>
              <a:ext uri="{FF2B5EF4-FFF2-40B4-BE49-F238E27FC236}">
                <a16:creationId xmlns:a16="http://schemas.microsoft.com/office/drawing/2014/main" id="{1172601A-7601-0BC0-915E-DAAA87889657}"/>
              </a:ext>
            </a:extLst>
          </p:cNvPr>
          <p:cNvSpPr txBox="1"/>
          <p:nvPr/>
        </p:nvSpPr>
        <p:spPr>
          <a:xfrm flipH="1">
            <a:off x="4704425" y="2855932"/>
            <a:ext cx="103424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1/9</a:t>
            </a:r>
          </a:p>
        </p:txBody>
      </p:sp>
      <p:graphicFrame>
        <p:nvGraphicFramePr>
          <p:cNvPr id="32" name="Table 31">
            <a:extLst>
              <a:ext uri="{FF2B5EF4-FFF2-40B4-BE49-F238E27FC236}">
                <a16:creationId xmlns:a16="http://schemas.microsoft.com/office/drawing/2014/main" id="{51FA2E3D-DB8A-1327-8F4F-5382F02F25A9}"/>
              </a:ext>
            </a:extLst>
          </p:cNvPr>
          <p:cNvGraphicFramePr>
            <a:graphicFrameLocks noGrp="1"/>
          </p:cNvGraphicFramePr>
          <p:nvPr>
            <p:extLst>
              <p:ext uri="{D42A27DB-BD31-4B8C-83A1-F6EECF244321}">
                <p14:modId xmlns:p14="http://schemas.microsoft.com/office/powerpoint/2010/main" val="447796743"/>
              </p:ext>
            </p:extLst>
          </p:nvPr>
        </p:nvGraphicFramePr>
        <p:xfrm>
          <a:off x="5881034" y="2393873"/>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8</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33" name="Right Arrow 32">
            <a:extLst>
              <a:ext uri="{FF2B5EF4-FFF2-40B4-BE49-F238E27FC236}">
                <a16:creationId xmlns:a16="http://schemas.microsoft.com/office/drawing/2014/main" id="{86021C4D-1001-CA78-DCB9-AF7ED6BDEA8A}"/>
              </a:ext>
            </a:extLst>
          </p:cNvPr>
          <p:cNvSpPr/>
          <p:nvPr/>
        </p:nvSpPr>
        <p:spPr>
          <a:xfrm>
            <a:off x="8115300" y="2855932"/>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01FEEA-8817-11DC-5E9D-ACD3AC842396}"/>
              </a:ext>
            </a:extLst>
          </p:cNvPr>
          <p:cNvSpPr txBox="1"/>
          <p:nvPr/>
        </p:nvSpPr>
        <p:spPr>
          <a:xfrm>
            <a:off x="932142"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5" name="TextBox 34">
            <a:extLst>
              <a:ext uri="{FF2B5EF4-FFF2-40B4-BE49-F238E27FC236}">
                <a16:creationId xmlns:a16="http://schemas.microsoft.com/office/drawing/2014/main" id="{A5B67FCC-D206-E75B-98CC-7CF7207153FB}"/>
              </a:ext>
            </a:extLst>
          </p:cNvPr>
          <p:cNvSpPr txBox="1"/>
          <p:nvPr/>
        </p:nvSpPr>
        <p:spPr>
          <a:xfrm>
            <a:off x="928951" y="403970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6" name="TextBox 35">
            <a:extLst>
              <a:ext uri="{FF2B5EF4-FFF2-40B4-BE49-F238E27FC236}">
                <a16:creationId xmlns:a16="http://schemas.microsoft.com/office/drawing/2014/main" id="{9E556641-B6F1-B011-43CA-9824EDB64C29}"/>
              </a:ext>
            </a:extLst>
          </p:cNvPr>
          <p:cNvSpPr txBox="1"/>
          <p:nvPr/>
        </p:nvSpPr>
        <p:spPr>
          <a:xfrm>
            <a:off x="3836059" y="186061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7" name="TextBox 36">
            <a:extLst>
              <a:ext uri="{FF2B5EF4-FFF2-40B4-BE49-F238E27FC236}">
                <a16:creationId xmlns:a16="http://schemas.microsoft.com/office/drawing/2014/main" id="{F7F9C038-E719-0D65-2805-0F7F249EAA37}"/>
              </a:ext>
            </a:extLst>
          </p:cNvPr>
          <p:cNvSpPr txBox="1"/>
          <p:nvPr/>
        </p:nvSpPr>
        <p:spPr>
          <a:xfrm>
            <a:off x="3836059" y="405342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8" name="TextBox 37">
            <a:extLst>
              <a:ext uri="{FF2B5EF4-FFF2-40B4-BE49-F238E27FC236}">
                <a16:creationId xmlns:a16="http://schemas.microsoft.com/office/drawing/2014/main" id="{67ECA97B-DB8F-2C19-17F7-DEC7807A90E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9" name="Slide Number Placeholder 4">
            <a:extLst>
              <a:ext uri="{FF2B5EF4-FFF2-40B4-BE49-F238E27FC236}">
                <a16:creationId xmlns:a16="http://schemas.microsoft.com/office/drawing/2014/main" id="{A6A88F50-3511-D0E9-0191-52C04954B05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4882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33D8-0588-ED12-55F0-D18377892A97}"/>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E85100C-9BE3-7C07-B9AB-F17BA514FF28}"/>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HIGH-PASS FILTERING</a:t>
            </a:r>
          </a:p>
        </p:txBody>
      </p:sp>
      <p:graphicFrame>
        <p:nvGraphicFramePr>
          <p:cNvPr id="4" name="Table 3">
            <a:extLst>
              <a:ext uri="{FF2B5EF4-FFF2-40B4-BE49-F238E27FC236}">
                <a16:creationId xmlns:a16="http://schemas.microsoft.com/office/drawing/2014/main" id="{8729ED86-32EB-64B2-1B7B-18417AE69498}"/>
              </a:ext>
            </a:extLst>
          </p:cNvPr>
          <p:cNvGraphicFramePr>
            <a:graphicFrameLocks noGrp="1"/>
          </p:cNvGraphicFramePr>
          <p:nvPr>
            <p:extLst>
              <p:ext uri="{D42A27DB-BD31-4B8C-83A1-F6EECF244321}">
                <p14:modId xmlns:p14="http://schemas.microsoft.com/office/powerpoint/2010/main" val="1125066660"/>
              </p:ext>
            </p:extLst>
          </p:nvPr>
        </p:nvGraphicFramePr>
        <p:xfrm>
          <a:off x="1425370" y="2157184"/>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102</a:t>
                      </a:r>
                    </a:p>
                  </a:txBody>
                  <a:tcPr>
                    <a:solidFill>
                      <a:schemeClr val="bg1"/>
                    </a:solidFill>
                  </a:tcPr>
                </a:tc>
                <a:tc>
                  <a:txBody>
                    <a:bodyPr/>
                    <a:lstStyle/>
                    <a:p>
                      <a:pPr algn="ctr"/>
                      <a:r>
                        <a:rPr lang="en-US" sz="1400" b="0" dirty="0">
                          <a:latin typeface="Palatino" pitchFamily="2" charset="77"/>
                          <a:ea typeface="Palatino" pitchFamily="2" charset="77"/>
                        </a:rPr>
                        <a:t>56</a:t>
                      </a:r>
                    </a:p>
                  </a:txBody>
                  <a:tcPr>
                    <a:solidFill>
                      <a:schemeClr val="bg1"/>
                    </a:solidFill>
                  </a:tcPr>
                </a:tc>
                <a:tc>
                  <a:txBody>
                    <a:bodyPr/>
                    <a:lstStyle/>
                    <a:p>
                      <a:pPr algn="ctr"/>
                      <a:r>
                        <a:rPr lang="en-US" sz="1400" b="0" dirty="0">
                          <a:latin typeface="Palatino" pitchFamily="2" charset="77"/>
                          <a:ea typeface="Palatino" pitchFamily="2" charset="77"/>
                        </a:rPr>
                        <a:t>83</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53</a:t>
                      </a:r>
                    </a:p>
                  </a:txBody>
                  <a:tcPr>
                    <a:solidFill>
                      <a:schemeClr val="bg1"/>
                    </a:solidFill>
                  </a:tcPr>
                </a:tc>
                <a:tc>
                  <a:txBody>
                    <a:bodyPr/>
                    <a:lstStyle/>
                    <a:p>
                      <a:pPr algn="ctr"/>
                      <a:r>
                        <a:rPr lang="en-US" sz="1400" b="0" dirty="0">
                          <a:latin typeface="Palatino" pitchFamily="2" charset="77"/>
                          <a:ea typeface="Palatino" pitchFamily="2" charset="77"/>
                        </a:rPr>
                        <a:t>24</a:t>
                      </a:r>
                    </a:p>
                  </a:txBody>
                  <a:tcPr>
                    <a:solidFill>
                      <a:schemeClr val="bg1"/>
                    </a:solidFill>
                  </a:tcPr>
                </a:tc>
                <a:tc>
                  <a:txBody>
                    <a:bodyPr/>
                    <a:lstStyle/>
                    <a:p>
                      <a:pPr algn="ctr"/>
                      <a:r>
                        <a:rPr lang="en-US" sz="1400" b="0" dirty="0">
                          <a:latin typeface="Palatino" pitchFamily="2" charset="77"/>
                          <a:ea typeface="Palatino" pitchFamily="2" charset="77"/>
                        </a:rPr>
                        <a:t>69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74</a:t>
                      </a:r>
                    </a:p>
                  </a:txBody>
                  <a:tcPr>
                    <a:solidFill>
                      <a:schemeClr val="bg1"/>
                    </a:solidFill>
                  </a:tcPr>
                </a:tc>
                <a:tc>
                  <a:txBody>
                    <a:bodyPr/>
                    <a:lstStyle/>
                    <a:p>
                      <a:pPr algn="ctr"/>
                      <a:r>
                        <a:rPr lang="en-US" sz="1400" b="0" dirty="0">
                          <a:latin typeface="Palatino" pitchFamily="2" charset="77"/>
                          <a:ea typeface="Palatino" pitchFamily="2" charset="77"/>
                        </a:rPr>
                        <a:t>43</a:t>
                      </a:r>
                    </a:p>
                  </a:txBody>
                  <a:tcPr>
                    <a:solidFill>
                      <a:schemeClr val="bg1"/>
                    </a:solidFill>
                  </a:tcPr>
                </a:tc>
                <a:tc>
                  <a:txBody>
                    <a:bodyPr/>
                    <a:lstStyle/>
                    <a:p>
                      <a:pPr algn="ctr"/>
                      <a:r>
                        <a:rPr lang="en-US" sz="1400" b="0" dirty="0">
                          <a:latin typeface="Palatino" pitchFamily="2" charset="77"/>
                          <a:ea typeface="Palatino" pitchFamily="2" charset="77"/>
                        </a:rPr>
                        <a:t>37</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5" name="TextBox 4">
            <a:extLst>
              <a:ext uri="{FF2B5EF4-FFF2-40B4-BE49-F238E27FC236}">
                <a16:creationId xmlns:a16="http://schemas.microsoft.com/office/drawing/2014/main" id="{50A97396-740F-4AE3-43B8-97C1B10D72DF}"/>
              </a:ext>
            </a:extLst>
          </p:cNvPr>
          <p:cNvSpPr txBox="1"/>
          <p:nvPr/>
        </p:nvSpPr>
        <p:spPr>
          <a:xfrm>
            <a:off x="932142" y="25608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107</a:t>
            </a:r>
          </a:p>
        </p:txBody>
      </p:sp>
      <p:sp>
        <p:nvSpPr>
          <p:cNvPr id="6" name="TextBox 5">
            <a:extLst>
              <a:ext uri="{FF2B5EF4-FFF2-40B4-BE49-F238E27FC236}">
                <a16:creationId xmlns:a16="http://schemas.microsoft.com/office/drawing/2014/main" id="{B8043D6A-31E9-86DA-0003-760A3091ADDB}"/>
              </a:ext>
            </a:extLst>
          </p:cNvPr>
          <p:cNvSpPr txBox="1"/>
          <p:nvPr/>
        </p:nvSpPr>
        <p:spPr>
          <a:xfrm>
            <a:off x="1916913" y="1849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102</a:t>
            </a:r>
          </a:p>
        </p:txBody>
      </p:sp>
      <p:sp>
        <p:nvSpPr>
          <p:cNvPr id="7" name="TextBox 6">
            <a:extLst>
              <a:ext uri="{FF2B5EF4-FFF2-40B4-BE49-F238E27FC236}">
                <a16:creationId xmlns:a16="http://schemas.microsoft.com/office/drawing/2014/main" id="{35DE1867-1982-9AA3-AC5A-B8FCC3F6FFF3}"/>
              </a:ext>
            </a:extLst>
          </p:cNvPr>
          <p:cNvSpPr txBox="1"/>
          <p:nvPr/>
        </p:nvSpPr>
        <p:spPr>
          <a:xfrm>
            <a:off x="2385696"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56</a:t>
            </a:r>
          </a:p>
        </p:txBody>
      </p:sp>
      <p:sp>
        <p:nvSpPr>
          <p:cNvPr id="8" name="TextBox 7">
            <a:extLst>
              <a:ext uri="{FF2B5EF4-FFF2-40B4-BE49-F238E27FC236}">
                <a16:creationId xmlns:a16="http://schemas.microsoft.com/office/drawing/2014/main" id="{53027980-6848-2B7B-F44D-B9D8EDA84089}"/>
              </a:ext>
            </a:extLst>
          </p:cNvPr>
          <p:cNvSpPr txBox="1"/>
          <p:nvPr/>
        </p:nvSpPr>
        <p:spPr>
          <a:xfrm>
            <a:off x="2859177" y="184940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83</a:t>
            </a:r>
          </a:p>
        </p:txBody>
      </p:sp>
      <p:sp>
        <p:nvSpPr>
          <p:cNvPr id="9" name="TextBox 8">
            <a:extLst>
              <a:ext uri="{FF2B5EF4-FFF2-40B4-BE49-F238E27FC236}">
                <a16:creationId xmlns:a16="http://schemas.microsoft.com/office/drawing/2014/main" id="{5F5E66E9-2AE3-F27D-5F5B-D090D887D0F3}"/>
              </a:ext>
            </a:extLst>
          </p:cNvPr>
          <p:cNvSpPr txBox="1"/>
          <p:nvPr/>
        </p:nvSpPr>
        <p:spPr>
          <a:xfrm>
            <a:off x="3352405"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0" name="TextBox 9">
            <a:extLst>
              <a:ext uri="{FF2B5EF4-FFF2-40B4-BE49-F238E27FC236}">
                <a16:creationId xmlns:a16="http://schemas.microsoft.com/office/drawing/2014/main" id="{E69D3603-7494-13AE-C7FE-FEDC1BFC9D22}"/>
              </a:ext>
            </a:extLst>
          </p:cNvPr>
          <p:cNvSpPr txBox="1"/>
          <p:nvPr/>
        </p:nvSpPr>
        <p:spPr>
          <a:xfrm>
            <a:off x="932142" y="21571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1" name="TextBox 10">
            <a:extLst>
              <a:ext uri="{FF2B5EF4-FFF2-40B4-BE49-F238E27FC236}">
                <a16:creationId xmlns:a16="http://schemas.microsoft.com/office/drawing/2014/main" id="{90EB1A8E-71E5-BF7F-9F85-EA2DC953DBFE}"/>
              </a:ext>
            </a:extLst>
          </p:cNvPr>
          <p:cNvSpPr txBox="1"/>
          <p:nvPr/>
        </p:nvSpPr>
        <p:spPr>
          <a:xfrm>
            <a:off x="932142"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74</a:t>
            </a:r>
          </a:p>
        </p:txBody>
      </p:sp>
      <p:sp>
        <p:nvSpPr>
          <p:cNvPr id="12" name="TextBox 11">
            <a:extLst>
              <a:ext uri="{FF2B5EF4-FFF2-40B4-BE49-F238E27FC236}">
                <a16:creationId xmlns:a16="http://schemas.microsoft.com/office/drawing/2014/main" id="{1BA4FE5D-1165-FC35-CC85-90542346762F}"/>
              </a:ext>
            </a:extLst>
          </p:cNvPr>
          <p:cNvSpPr txBox="1"/>
          <p:nvPr/>
        </p:nvSpPr>
        <p:spPr>
          <a:xfrm>
            <a:off x="1425370" y="18494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1DE87DBD-AF49-84F0-DD87-D8D2243C75D9}"/>
              </a:ext>
            </a:extLst>
          </p:cNvPr>
          <p:cNvSpPr txBox="1"/>
          <p:nvPr/>
        </p:nvSpPr>
        <p:spPr>
          <a:xfrm>
            <a:off x="938621" y="33079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3D1229E2-9CC8-F5A4-6A94-D4CCC42A5F11}"/>
              </a:ext>
            </a:extLst>
          </p:cNvPr>
          <p:cNvSpPr txBox="1"/>
          <p:nvPr/>
        </p:nvSpPr>
        <p:spPr>
          <a:xfrm>
            <a:off x="938621" y="368294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544BB43B-0931-240F-3ECD-7405FC9903EA}"/>
              </a:ext>
            </a:extLst>
          </p:cNvPr>
          <p:cNvSpPr txBox="1"/>
          <p:nvPr/>
        </p:nvSpPr>
        <p:spPr>
          <a:xfrm>
            <a:off x="3845633" y="21683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FD4C827C-6E58-B1D6-66A3-09CF86C610BA}"/>
              </a:ext>
            </a:extLst>
          </p:cNvPr>
          <p:cNvSpPr txBox="1"/>
          <p:nvPr/>
        </p:nvSpPr>
        <p:spPr>
          <a:xfrm>
            <a:off x="3845633"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D54D2596-62B7-11AE-75F4-6A8677B8D9D3}"/>
              </a:ext>
            </a:extLst>
          </p:cNvPr>
          <p:cNvSpPr txBox="1"/>
          <p:nvPr/>
        </p:nvSpPr>
        <p:spPr>
          <a:xfrm>
            <a:off x="3845633" y="25608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79CEB534-5743-D4EB-F74C-F4D97A2A8FA6}"/>
              </a:ext>
            </a:extLst>
          </p:cNvPr>
          <p:cNvSpPr txBox="1"/>
          <p:nvPr/>
        </p:nvSpPr>
        <p:spPr>
          <a:xfrm>
            <a:off x="3845633" y="3332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6ACEE856-A2AD-E0D0-AE5C-2AA97BD22EAE}"/>
              </a:ext>
            </a:extLst>
          </p:cNvPr>
          <p:cNvSpPr txBox="1"/>
          <p:nvPr/>
        </p:nvSpPr>
        <p:spPr>
          <a:xfrm>
            <a:off x="3845633" y="373193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8A560983-1A77-E127-6F97-8C81F8267E7C}"/>
              </a:ext>
            </a:extLst>
          </p:cNvPr>
          <p:cNvSpPr txBox="1"/>
          <p:nvPr/>
        </p:nvSpPr>
        <p:spPr>
          <a:xfrm>
            <a:off x="1412305" y="40397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9CCCD51E-0758-4CA3-6E6A-63F8F473910D}"/>
              </a:ext>
            </a:extLst>
          </p:cNvPr>
          <p:cNvSpPr txBox="1"/>
          <p:nvPr/>
        </p:nvSpPr>
        <p:spPr>
          <a:xfrm>
            <a:off x="1882595"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967CFD6D-FA63-646E-C6FE-E3D81AE1925A}"/>
              </a:ext>
            </a:extLst>
          </p:cNvPr>
          <p:cNvSpPr txBox="1"/>
          <p:nvPr/>
        </p:nvSpPr>
        <p:spPr>
          <a:xfrm>
            <a:off x="2398761"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F24C8D60-EAC9-8DD4-7886-2D8B134F7D40}"/>
              </a:ext>
            </a:extLst>
          </p:cNvPr>
          <p:cNvSpPr txBox="1"/>
          <p:nvPr/>
        </p:nvSpPr>
        <p:spPr>
          <a:xfrm>
            <a:off x="2875583" y="40397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5815C5D2-89B9-BE22-5F8E-B5AB6712BD20}"/>
              </a:ext>
            </a:extLst>
          </p:cNvPr>
          <p:cNvSpPr txBox="1"/>
          <p:nvPr/>
        </p:nvSpPr>
        <p:spPr>
          <a:xfrm>
            <a:off x="3332808" y="40397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graphicFrame>
        <p:nvGraphicFramePr>
          <p:cNvPr id="25" name="Table 24">
            <a:extLst>
              <a:ext uri="{FF2B5EF4-FFF2-40B4-BE49-F238E27FC236}">
                <a16:creationId xmlns:a16="http://schemas.microsoft.com/office/drawing/2014/main" id="{C31152B1-F62E-F862-9735-EEEC2E310A55}"/>
              </a:ext>
            </a:extLst>
          </p:cNvPr>
          <p:cNvGraphicFramePr>
            <a:graphicFrameLocks noGrp="1"/>
          </p:cNvGraphicFramePr>
          <p:nvPr>
            <p:extLst>
              <p:ext uri="{D42A27DB-BD31-4B8C-83A1-F6EECF244321}">
                <p14:modId xmlns:p14="http://schemas.microsoft.com/office/powerpoint/2010/main" val="3824244626"/>
              </p:ext>
            </p:extLst>
          </p:nvPr>
        </p:nvGraphicFramePr>
        <p:xfrm>
          <a:off x="5319557" y="44383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26" name="Table 25">
            <a:extLst>
              <a:ext uri="{FF2B5EF4-FFF2-40B4-BE49-F238E27FC236}">
                <a16:creationId xmlns:a16="http://schemas.microsoft.com/office/drawing/2014/main" id="{6CE9D5C5-EF16-25F8-0E84-7A85396BE4D4}"/>
              </a:ext>
            </a:extLst>
          </p:cNvPr>
          <p:cNvGraphicFramePr>
            <a:graphicFrameLocks noGrp="1"/>
          </p:cNvGraphicFramePr>
          <p:nvPr>
            <p:extLst>
              <p:ext uri="{D42A27DB-BD31-4B8C-83A1-F6EECF244321}">
                <p14:modId xmlns:p14="http://schemas.microsoft.com/office/powerpoint/2010/main" val="529264796"/>
              </p:ext>
            </p:extLst>
          </p:nvPr>
        </p:nvGraphicFramePr>
        <p:xfrm>
          <a:off x="9171941" y="2157184"/>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-52</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-14</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-26</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-2</a:t>
                      </a:r>
                    </a:p>
                  </a:txBody>
                  <a:tcPr>
                    <a:solidFill>
                      <a:schemeClr val="bg1"/>
                    </a:solidFill>
                  </a:tcPr>
                </a:tc>
                <a:tc>
                  <a:txBody>
                    <a:bodyPr/>
                    <a:lstStyle/>
                    <a:p>
                      <a:pPr algn="ctr"/>
                      <a:r>
                        <a:rPr lang="en-US" sz="1400" b="0" dirty="0">
                          <a:latin typeface="Palatino" pitchFamily="2" charset="77"/>
                          <a:ea typeface="Palatino" pitchFamily="2" charset="77"/>
                        </a:rPr>
                        <a:t>-28</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-17</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-14</a:t>
                      </a:r>
                    </a:p>
                  </a:txBody>
                  <a:tcPr>
                    <a:solidFill>
                      <a:schemeClr val="bg1"/>
                    </a:solidFill>
                  </a:tcPr>
                </a:tc>
                <a:tc>
                  <a:txBody>
                    <a:bodyPr/>
                    <a:lstStyle/>
                    <a:p>
                      <a:pPr algn="ctr"/>
                      <a:r>
                        <a:rPr lang="en-US" sz="1400" b="0" dirty="0">
                          <a:latin typeface="Palatino" pitchFamily="2" charset="77"/>
                          <a:ea typeface="Palatino" pitchFamily="2" charset="77"/>
                        </a:rPr>
                        <a:t>-8</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-21</a:t>
                      </a:r>
                    </a:p>
                  </a:txBody>
                  <a:tcPr>
                    <a:solidFill>
                      <a:schemeClr val="bg1"/>
                    </a:solidFill>
                  </a:tcPr>
                </a:tc>
                <a:tc>
                  <a:txBody>
                    <a:bodyPr/>
                    <a:lstStyle/>
                    <a:p>
                      <a:pPr algn="ctr"/>
                      <a:r>
                        <a:rPr lang="en-US" sz="1400" b="0" dirty="0">
                          <a:latin typeface="Palatino" pitchFamily="2" charset="77"/>
                          <a:ea typeface="Palatino" pitchFamily="2" charset="77"/>
                        </a:rPr>
                        <a:t>-17</a:t>
                      </a:r>
                    </a:p>
                  </a:txBody>
                  <a:tcPr>
                    <a:solidFill>
                      <a:schemeClr val="bg1"/>
                    </a:solidFill>
                  </a:tcPr>
                </a:tc>
                <a:tc>
                  <a:txBody>
                    <a:bodyPr/>
                    <a:lstStyle/>
                    <a:p>
                      <a:pPr algn="ctr"/>
                      <a:r>
                        <a:rPr lang="en-US" sz="1400" b="0" dirty="0">
                          <a:latin typeface="Palatino" pitchFamily="2" charset="77"/>
                          <a:ea typeface="Palatino" pitchFamily="2" charset="77"/>
                        </a:rPr>
                        <a:t>-9</a:t>
                      </a:r>
                    </a:p>
                  </a:txBody>
                  <a:tcPr>
                    <a:solidFill>
                      <a:schemeClr val="bg1"/>
                    </a:solidFill>
                  </a:tcPr>
                </a:tc>
                <a:tc>
                  <a:txBody>
                    <a:bodyPr/>
                    <a:lstStyle/>
                    <a:p>
                      <a:pPr algn="ctr"/>
                      <a:r>
                        <a:rPr lang="en-US" sz="1400" b="0" dirty="0">
                          <a:latin typeface="Palatino" pitchFamily="2" charset="77"/>
                          <a:ea typeface="Palatino" pitchFamily="2" charset="77"/>
                        </a:rPr>
                        <a:t>-4</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28" name="TextBox 27">
            <a:extLst>
              <a:ext uri="{FF2B5EF4-FFF2-40B4-BE49-F238E27FC236}">
                <a16:creationId xmlns:a16="http://schemas.microsoft.com/office/drawing/2014/main" id="{220D4ACC-6B1E-B4D5-AFBD-6F238144D2B3}"/>
              </a:ext>
            </a:extLst>
          </p:cNvPr>
          <p:cNvSpPr txBox="1"/>
          <p:nvPr/>
        </p:nvSpPr>
        <p:spPr>
          <a:xfrm flipH="1">
            <a:off x="9466811" y="1435230"/>
            <a:ext cx="2119005"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filtered matrix </a:t>
            </a:r>
            <a:r>
              <a:rPr lang="en-US" dirty="0"/>
              <a:t>:</a:t>
            </a:r>
          </a:p>
        </p:txBody>
      </p:sp>
      <p:sp>
        <p:nvSpPr>
          <p:cNvPr id="29" name="TextBox 28">
            <a:extLst>
              <a:ext uri="{FF2B5EF4-FFF2-40B4-BE49-F238E27FC236}">
                <a16:creationId xmlns:a16="http://schemas.microsoft.com/office/drawing/2014/main" id="{C7E9F641-FB47-6A40-36AA-30A583649086}"/>
              </a:ext>
            </a:extLst>
          </p:cNvPr>
          <p:cNvSpPr txBox="1"/>
          <p:nvPr/>
        </p:nvSpPr>
        <p:spPr>
          <a:xfrm flipH="1">
            <a:off x="5276249" y="3954173"/>
            <a:ext cx="3256829"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After rejecting negatives</a:t>
            </a:r>
            <a:r>
              <a:rPr lang="en-US" dirty="0">
                <a:latin typeface="Times New Roman" pitchFamily="18" charset="0"/>
                <a:cs typeface="Times New Roman" pitchFamily="18" charset="0"/>
              </a:rPr>
              <a:t>:</a:t>
            </a:r>
          </a:p>
        </p:txBody>
      </p:sp>
      <p:sp>
        <p:nvSpPr>
          <p:cNvPr id="30" name="TextBox 29">
            <a:extLst>
              <a:ext uri="{FF2B5EF4-FFF2-40B4-BE49-F238E27FC236}">
                <a16:creationId xmlns:a16="http://schemas.microsoft.com/office/drawing/2014/main" id="{D28DBA51-8EE5-5373-6A74-A314FCA57614}"/>
              </a:ext>
            </a:extLst>
          </p:cNvPr>
          <p:cNvSpPr txBox="1"/>
          <p:nvPr/>
        </p:nvSpPr>
        <p:spPr>
          <a:xfrm>
            <a:off x="4338861" y="6373239"/>
            <a:ext cx="5579918" cy="315343"/>
          </a:xfrm>
          <a:prstGeom prst="rect">
            <a:avLst/>
          </a:prstGeom>
          <a:noFill/>
        </p:spPr>
        <p:txBody>
          <a:bodyPr wrap="square" rtlCol="0">
            <a:spAutoFit/>
          </a:bodyPr>
          <a:lstStyle/>
          <a:p>
            <a:pPr lvl="0">
              <a:lnSpc>
                <a:spcPct val="115000"/>
              </a:lnSpc>
              <a:buClr>
                <a:srgbClr val="000000"/>
              </a:buClr>
              <a:buSzPts val="1600"/>
            </a:pP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8:  Image Sharpening using High-Pass Filter</a:t>
            </a:r>
          </a:p>
        </p:txBody>
      </p:sp>
      <p:sp>
        <p:nvSpPr>
          <p:cNvPr id="31" name="TextBox 30">
            <a:extLst>
              <a:ext uri="{FF2B5EF4-FFF2-40B4-BE49-F238E27FC236}">
                <a16:creationId xmlns:a16="http://schemas.microsoft.com/office/drawing/2014/main" id="{1172601A-7601-0BC0-915E-DAAA87889657}"/>
              </a:ext>
            </a:extLst>
          </p:cNvPr>
          <p:cNvSpPr txBox="1"/>
          <p:nvPr/>
        </p:nvSpPr>
        <p:spPr>
          <a:xfrm flipH="1">
            <a:off x="4704425" y="2855932"/>
            <a:ext cx="103424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1/9</a:t>
            </a:r>
          </a:p>
        </p:txBody>
      </p:sp>
      <p:graphicFrame>
        <p:nvGraphicFramePr>
          <p:cNvPr id="32" name="Table 31">
            <a:extLst>
              <a:ext uri="{FF2B5EF4-FFF2-40B4-BE49-F238E27FC236}">
                <a16:creationId xmlns:a16="http://schemas.microsoft.com/office/drawing/2014/main" id="{51FA2E3D-DB8A-1327-8F4F-5382F02F25A9}"/>
              </a:ext>
            </a:extLst>
          </p:cNvPr>
          <p:cNvGraphicFramePr>
            <a:graphicFrameLocks noGrp="1"/>
          </p:cNvGraphicFramePr>
          <p:nvPr>
            <p:extLst>
              <p:ext uri="{D42A27DB-BD31-4B8C-83A1-F6EECF244321}">
                <p14:modId xmlns:p14="http://schemas.microsoft.com/office/powerpoint/2010/main" val="1644919688"/>
              </p:ext>
            </p:extLst>
          </p:nvPr>
        </p:nvGraphicFramePr>
        <p:xfrm>
          <a:off x="5891695" y="248907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8</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33" name="Right Arrow 32">
            <a:extLst>
              <a:ext uri="{FF2B5EF4-FFF2-40B4-BE49-F238E27FC236}">
                <a16:creationId xmlns:a16="http://schemas.microsoft.com/office/drawing/2014/main" id="{86021C4D-1001-CA78-DCB9-AF7ED6BDEA8A}"/>
              </a:ext>
            </a:extLst>
          </p:cNvPr>
          <p:cNvSpPr/>
          <p:nvPr/>
        </p:nvSpPr>
        <p:spPr>
          <a:xfrm>
            <a:off x="8112617" y="2932877"/>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AA48A3B-3916-70AA-F2D4-58570220BF93}"/>
              </a:ext>
            </a:extLst>
          </p:cNvPr>
          <p:cNvSpPr txBox="1"/>
          <p:nvPr/>
        </p:nvSpPr>
        <p:spPr>
          <a:xfrm>
            <a:off x="930457" y="18750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5" name="TextBox 34">
            <a:extLst>
              <a:ext uri="{FF2B5EF4-FFF2-40B4-BE49-F238E27FC236}">
                <a16:creationId xmlns:a16="http://schemas.microsoft.com/office/drawing/2014/main" id="{F5610631-F3EA-D118-3A34-A27938E78B78}"/>
              </a:ext>
            </a:extLst>
          </p:cNvPr>
          <p:cNvSpPr txBox="1"/>
          <p:nvPr/>
        </p:nvSpPr>
        <p:spPr>
          <a:xfrm>
            <a:off x="955080" y="404764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6" name="TextBox 35">
            <a:extLst>
              <a:ext uri="{FF2B5EF4-FFF2-40B4-BE49-F238E27FC236}">
                <a16:creationId xmlns:a16="http://schemas.microsoft.com/office/drawing/2014/main" id="{8077CAFF-0D1F-6736-33A1-3FEEA0C6A8F6}"/>
              </a:ext>
            </a:extLst>
          </p:cNvPr>
          <p:cNvSpPr txBox="1"/>
          <p:nvPr/>
        </p:nvSpPr>
        <p:spPr>
          <a:xfrm>
            <a:off x="3837062" y="40397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7" name="TextBox 36">
            <a:extLst>
              <a:ext uri="{FF2B5EF4-FFF2-40B4-BE49-F238E27FC236}">
                <a16:creationId xmlns:a16="http://schemas.microsoft.com/office/drawing/2014/main" id="{586FE272-1F85-8A9E-E993-B588AB73331F}"/>
              </a:ext>
            </a:extLst>
          </p:cNvPr>
          <p:cNvSpPr txBox="1"/>
          <p:nvPr/>
        </p:nvSpPr>
        <p:spPr>
          <a:xfrm>
            <a:off x="3843416" y="185118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8" name="TextBox 37">
            <a:extLst>
              <a:ext uri="{FF2B5EF4-FFF2-40B4-BE49-F238E27FC236}">
                <a16:creationId xmlns:a16="http://schemas.microsoft.com/office/drawing/2014/main" id="{27E04170-4B8C-516E-05A4-821BB43B39AD}"/>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9" name="Slide Number Placeholder 4">
            <a:extLst>
              <a:ext uri="{FF2B5EF4-FFF2-40B4-BE49-F238E27FC236}">
                <a16:creationId xmlns:a16="http://schemas.microsoft.com/office/drawing/2014/main" id="{18A0F647-7CBA-C60B-0A72-BF9FFDE5509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40">
            <a:extLst>
              <a:ext uri="{FF2B5EF4-FFF2-40B4-BE49-F238E27FC236}">
                <a16:creationId xmlns:a16="http://schemas.microsoft.com/office/drawing/2014/main" id="{EF96B618-3C3C-809E-1D35-423F54761124}"/>
              </a:ext>
            </a:extLst>
          </p:cNvPr>
          <p:cNvSpPr txBox="1"/>
          <p:nvPr/>
        </p:nvSpPr>
        <p:spPr>
          <a:xfrm>
            <a:off x="930457" y="1490956"/>
            <a:ext cx="4054763"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Boundary extension at edges and corners:</a:t>
            </a:r>
          </a:p>
        </p:txBody>
      </p:sp>
    </p:spTree>
    <p:extLst>
      <p:ext uri="{BB962C8B-B14F-4D97-AF65-F5344CB8AC3E}">
        <p14:creationId xmlns:p14="http://schemas.microsoft.com/office/powerpoint/2010/main" val="26880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33D8-0588-ED12-55F0-D18377892A97}"/>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E85100C-9BE3-7C07-B9AB-F17BA514FF28}"/>
              </a:ext>
            </a:extLst>
          </p:cNvPr>
          <p:cNvSpPr txBox="1"/>
          <p:nvPr/>
        </p:nvSpPr>
        <p:spPr>
          <a:xfrm>
            <a:off x="860857" y="678631"/>
            <a:ext cx="820150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CONVOLUTIONAL NEURAL NETWORK</a:t>
            </a:r>
          </a:p>
        </p:txBody>
      </p:sp>
      <p:sp>
        <p:nvSpPr>
          <p:cNvPr id="7" name="TextBox 6">
            <a:extLst>
              <a:ext uri="{FF2B5EF4-FFF2-40B4-BE49-F238E27FC236}">
                <a16:creationId xmlns:a16="http://schemas.microsoft.com/office/drawing/2014/main" id="{A01B158E-A3C3-5B14-C4E8-B6FF1B39E3A1}"/>
              </a:ext>
            </a:extLst>
          </p:cNvPr>
          <p:cNvSpPr txBox="1"/>
          <p:nvPr/>
        </p:nvSpPr>
        <p:spPr>
          <a:xfrm>
            <a:off x="962736" y="1201851"/>
            <a:ext cx="10475427" cy="4659224"/>
          </a:xfrm>
          <a:prstGeom prst="rect">
            <a:avLst/>
          </a:prstGeom>
          <a:noFill/>
        </p:spPr>
        <p:txBody>
          <a:bodyPr wrap="square">
            <a:spAutoFit/>
          </a:bodyPr>
          <a:lstStyle/>
          <a:p>
            <a:pPr marL="285750" indent="-285750" algn="just">
              <a:lnSpc>
                <a:spcPct val="150000"/>
              </a:lnSpc>
              <a:buFont typeface="Wingdings" pitchFamily="2" charset="2"/>
              <a:buChar char="§"/>
            </a:pPr>
            <a:r>
              <a:rPr lang="en-US" sz="1900" b="1" dirty="0">
                <a:latin typeface="Palatino" pitchFamily="2" charset="77"/>
                <a:ea typeface="Palatino" pitchFamily="2" charset="77"/>
                <a:cs typeface="Times New Roman" pitchFamily="18" charset="0"/>
              </a:rPr>
              <a:t>Image acquisition:</a:t>
            </a:r>
          </a:p>
          <a:p>
            <a:pPr algn="just">
              <a:lnSpc>
                <a:spcPct val="150000"/>
              </a:lnSpc>
              <a:buNone/>
            </a:pPr>
            <a:r>
              <a:rPr lang="en-US" sz="1800" b="1" dirty="0">
                <a:latin typeface="Palatino" pitchFamily="2" charset="77"/>
                <a:ea typeface="Palatino" pitchFamily="2" charset="77"/>
                <a:cs typeface="Times New Roman" pitchFamily="18" charset="0"/>
              </a:rPr>
              <a:t>                  </a:t>
            </a:r>
            <a:r>
              <a:rPr lang="en-US" sz="1800" dirty="0">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The image is obtained from the videos which were captured from the surveillance cameras. Suspicious Images are considered for undergoing this process.</a:t>
            </a:r>
          </a:p>
          <a:p>
            <a:pPr marL="285750" indent="-285750" algn="just">
              <a:lnSpc>
                <a:spcPct val="150000"/>
              </a:lnSpc>
              <a:buFont typeface="Wingdings" pitchFamily="2" charset="2"/>
              <a:buChar char="§"/>
            </a:pPr>
            <a:r>
              <a:rPr lang="en-US" sz="1800" b="1" dirty="0">
                <a:latin typeface="Times New Roman" pitchFamily="18" charset="0"/>
                <a:cs typeface="Times New Roman" pitchFamily="18" charset="0"/>
              </a:rPr>
              <a:t> </a:t>
            </a:r>
            <a:r>
              <a:rPr lang="en-US" sz="1900" b="1" dirty="0">
                <a:latin typeface="Palatino" pitchFamily="2" charset="77"/>
                <a:ea typeface="Palatino" pitchFamily="2" charset="77"/>
                <a:cs typeface="Times New Roman" pitchFamily="18" charset="0"/>
              </a:rPr>
              <a:t>CNN Model:</a:t>
            </a:r>
          </a:p>
          <a:p>
            <a:pPr algn="just">
              <a:lnSpc>
                <a:spcPct val="150000"/>
              </a:lnSpc>
              <a:buNone/>
            </a:pPr>
            <a:r>
              <a:rPr lang="en-US" sz="1800" b="1" dirty="0">
                <a:solidFill>
                  <a:schemeClr val="tx1"/>
                </a:solidFill>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CNNs have shown encouraging performance in numerous computer vision problems and applications, such as object detection and localization, image segmentation, super-resolution, classification, and indexing and retrieval. This widespread success is due to their hierarchical structure, which automatically learns very strong features from raw data. </a:t>
            </a:r>
          </a:p>
          <a:p>
            <a:pPr algn="just">
              <a:lnSpc>
                <a:spcPct val="150000"/>
              </a:lnSpc>
              <a:buNone/>
            </a:pPr>
            <a:r>
              <a:rPr lang="en-US" sz="1800" dirty="0">
                <a:solidFill>
                  <a:schemeClr val="tx1"/>
                </a:solidFill>
                <a:latin typeface="Palatino" pitchFamily="2" charset="77"/>
                <a:ea typeface="Palatino" pitchFamily="2" charset="77"/>
                <a:cs typeface="Times New Roman" pitchFamily="18" charset="0"/>
              </a:rPr>
              <a:t>                  A typical CNN architecture consists of three well-known processing layers. </a:t>
            </a:r>
          </a:p>
          <a:p>
            <a:pPr algn="just">
              <a:lnSpc>
                <a:spcPct val="150000"/>
              </a:lnSpc>
              <a:buNone/>
            </a:pPr>
            <a:r>
              <a:rPr lang="en-US" sz="1800" dirty="0">
                <a:solidFill>
                  <a:schemeClr val="tx1"/>
                </a:solidFill>
                <a:latin typeface="Palatino" pitchFamily="2" charset="77"/>
                <a:ea typeface="Palatino" pitchFamily="2" charset="77"/>
                <a:cs typeface="Times New Roman" pitchFamily="18" charset="0"/>
              </a:rPr>
              <a:t> 1) A convolution layer, where various feature maps are produced when different kernels are applied to the input data.</a:t>
            </a:r>
          </a:p>
        </p:txBody>
      </p:sp>
      <p:sp>
        <p:nvSpPr>
          <p:cNvPr id="8" name="TextBox 7">
            <a:extLst>
              <a:ext uri="{FF2B5EF4-FFF2-40B4-BE49-F238E27FC236}">
                <a16:creationId xmlns:a16="http://schemas.microsoft.com/office/drawing/2014/main" id="{56697316-9E42-C38A-3A74-E927B6832012}"/>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4">
            <a:extLst>
              <a:ext uri="{FF2B5EF4-FFF2-40B4-BE49-F238E27FC236}">
                <a16:creationId xmlns:a16="http://schemas.microsoft.com/office/drawing/2014/main" id="{F9031612-FAE5-D613-3876-B5F90876DAAA}"/>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1253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629633-4F38-FC2B-024B-B486CB5FB46B}"/>
              </a:ext>
            </a:extLst>
          </p:cNvPr>
          <p:cNvSpPr txBox="1"/>
          <p:nvPr/>
        </p:nvSpPr>
        <p:spPr>
          <a:xfrm>
            <a:off x="1249136" y="220436"/>
            <a:ext cx="10099221" cy="5051639"/>
          </a:xfrm>
          <a:prstGeom prst="rect">
            <a:avLst/>
          </a:prstGeom>
          <a:noFill/>
        </p:spPr>
        <p:txBody>
          <a:bodyPr wrap="square">
            <a:spAutoFit/>
          </a:bodyPr>
          <a:lstStyle/>
          <a:p>
            <a:pPr marL="285750" indent="-285750" algn="just">
              <a:lnSpc>
                <a:spcPct val="150000"/>
              </a:lnSpc>
              <a:buClrTx/>
            </a:pPr>
            <a:r>
              <a:rPr lang="en-US" sz="1800" dirty="0">
                <a:solidFill>
                  <a:schemeClr val="tx1"/>
                </a:solidFill>
                <a:latin typeface="Palatino" pitchFamily="2" charset="77"/>
                <a:ea typeface="Palatino" pitchFamily="2" charset="77"/>
                <a:cs typeface="Times New Roman" pitchFamily="18" charset="0"/>
              </a:rPr>
              <a:t>2</a:t>
            </a:r>
            <a:r>
              <a:rPr lang="en-US" sz="1800" dirty="0">
                <a:solidFill>
                  <a:schemeClr val="tx1"/>
                </a:solidFill>
                <a:latin typeface="Times New Roman" pitchFamily="18" charset="0"/>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A pooling layer, which is used for the selection of maximum activation considering small neighborhood feature maps received from the previous convolution layer; the goal of this layer is to achieve translation invariance to some extent and dimensionality reduction.</a:t>
            </a:r>
          </a:p>
          <a:p>
            <a:pPr marL="285750" indent="-285750" algn="just">
              <a:lnSpc>
                <a:spcPct val="150000"/>
              </a:lnSpc>
              <a:buClrTx/>
            </a:pPr>
            <a:r>
              <a:rPr lang="en-US" sz="1800" dirty="0">
                <a:solidFill>
                  <a:schemeClr val="tx1"/>
                </a:solidFill>
                <a:latin typeface="Palatino" pitchFamily="2" charset="77"/>
                <a:ea typeface="Palatino" pitchFamily="2" charset="77"/>
                <a:cs typeface="Times New Roman" pitchFamily="18" charset="0"/>
              </a:rPr>
              <a:t> 3) A fully connected layer which models high-level information from the input data and constructs its global representation. This layer follows numerous stacks of convolution and pooling layers, thus resulting in a high level representation of the input data </a:t>
            </a:r>
          </a:p>
          <a:p>
            <a:pPr marL="285750" indent="-285750" algn="just">
              <a:lnSpc>
                <a:spcPct val="150000"/>
              </a:lnSpc>
              <a:buFont typeface="Wingdings" pitchFamily="2" charset="2"/>
              <a:buChar char="§"/>
            </a:pPr>
            <a:r>
              <a:rPr lang="en-US" sz="1800" dirty="0"/>
              <a:t> </a:t>
            </a:r>
            <a:r>
              <a:rPr lang="en-US" sz="1900" b="1" dirty="0">
                <a:latin typeface="Palatino" pitchFamily="2" charset="77"/>
                <a:ea typeface="Palatino" pitchFamily="2" charset="77"/>
                <a:cs typeface="Times New Roman" pitchFamily="18" charset="0"/>
              </a:rPr>
              <a:t>Extracting feature map: </a:t>
            </a:r>
          </a:p>
          <a:p>
            <a:pPr algn="just">
              <a:lnSpc>
                <a:spcPct val="150000"/>
              </a:lnSpc>
            </a:pPr>
            <a:r>
              <a:rPr lang="en-US" sz="1800" b="1" dirty="0">
                <a:solidFill>
                  <a:schemeClr val="tx1"/>
                </a:solidFill>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The activation maps, called feature maps, capture the result of applying the filters to input, such as the input image or another feature map. The idea of visualizing a feature map for a specific input image would be to understand what features of the input are detected or preserved in the feature maps. </a:t>
            </a:r>
          </a:p>
          <a:p>
            <a:pPr marL="285750" indent="-285750" algn="l">
              <a:lnSpc>
                <a:spcPct val="150000"/>
              </a:lnSpc>
              <a:buClrTx/>
            </a:pPr>
            <a:endParaRPr lang="en-US" sz="1800" dirty="0">
              <a:solidFill>
                <a:schemeClr val="tx1"/>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00E6EBFE-1CF8-2BB6-6D06-F242E183A223}"/>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24278329-3EA3-C572-0403-F0051486009B}"/>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9786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7D42-8E3E-0782-B789-0DA963CD20B3}"/>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5E99B5B-A778-D649-B364-849D5AB63000}"/>
              </a:ext>
            </a:extLst>
          </p:cNvPr>
          <p:cNvSpPr txBox="1"/>
          <p:nvPr/>
        </p:nvSpPr>
        <p:spPr>
          <a:xfrm>
            <a:off x="860857" y="678631"/>
            <a:ext cx="8128022"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HISTOGRAM ORIENTATION GRADIENT</a:t>
            </a:r>
          </a:p>
        </p:txBody>
      </p:sp>
      <p:sp>
        <p:nvSpPr>
          <p:cNvPr id="7" name="TextBox 6">
            <a:extLst>
              <a:ext uri="{FF2B5EF4-FFF2-40B4-BE49-F238E27FC236}">
                <a16:creationId xmlns:a16="http://schemas.microsoft.com/office/drawing/2014/main" id="{F4EED90C-96AF-0F03-3E2B-B8BCEC4071CC}"/>
              </a:ext>
            </a:extLst>
          </p:cNvPr>
          <p:cNvSpPr txBox="1"/>
          <p:nvPr/>
        </p:nvSpPr>
        <p:spPr>
          <a:xfrm>
            <a:off x="962736" y="1298120"/>
            <a:ext cx="10467263" cy="2951064"/>
          </a:xfrm>
          <a:prstGeom prst="rect">
            <a:avLst/>
          </a:prstGeom>
          <a:noFill/>
        </p:spPr>
        <p:txBody>
          <a:bodyPr wrap="square">
            <a:spAutoFit/>
          </a:bodyPr>
          <a:lstStyle/>
          <a:p>
            <a:pPr marL="177800" marR="239395" indent="456565" algn="just">
              <a:lnSpc>
                <a:spcPct val="150000"/>
              </a:lnSpc>
              <a:spcAft>
                <a:spcPts val="0"/>
              </a:spcAft>
            </a:pPr>
            <a:r>
              <a:rPr lang="en-US" sz="1800" dirty="0">
                <a:solidFill>
                  <a:schemeClr val="tx1"/>
                </a:solidFill>
                <a:effectLst/>
                <a:latin typeface="Palatino" pitchFamily="2" charset="77"/>
                <a:ea typeface="Palatino" pitchFamily="2" charset="77"/>
              </a:rPr>
              <a:t>The Histogram of Oriented Gradients (HOG) is a feature descriptor used in computer vision and image processing for the purpose of object detection. The technique counts occurrences of gradient orientation in in localized portions of an image.</a:t>
            </a:r>
            <a:endParaRPr lang="en-IN" sz="1800" dirty="0">
              <a:solidFill>
                <a:schemeClr val="tx1"/>
              </a:solidFill>
              <a:effectLst/>
              <a:latin typeface="Palatino" pitchFamily="2" charset="77"/>
              <a:ea typeface="Palatino" pitchFamily="2" charset="77"/>
            </a:endParaRPr>
          </a:p>
          <a:p>
            <a:pPr>
              <a:lnSpc>
                <a:spcPct val="150000"/>
              </a:lnSpc>
              <a:spcBef>
                <a:spcPts val="45"/>
              </a:spcBef>
            </a:pP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177800" marR="240665" indent="494665" algn="just">
              <a:lnSpc>
                <a:spcPct val="150000"/>
              </a:lnSpc>
              <a:spcAft>
                <a:spcPts val="0"/>
              </a:spcAft>
            </a:pPr>
            <a:r>
              <a:rPr lang="en-US" sz="1800" dirty="0">
                <a:solidFill>
                  <a:schemeClr val="tx1"/>
                </a:solidFill>
                <a:effectLst/>
                <a:latin typeface="Palatino" pitchFamily="2" charset="77"/>
                <a:ea typeface="Palatino" pitchFamily="2" charset="77"/>
              </a:rPr>
              <a:t>Here 0’s are appended at the edges and corners to the matrix. Then Gx and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 are calculated. Gx is calculates as Gx = value on right –value on left and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 is calculated as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=value on top-value </a:t>
            </a:r>
            <a:r>
              <a:rPr lang="en-US" sz="1800">
                <a:solidFill>
                  <a:schemeClr val="tx1"/>
                </a:solidFill>
                <a:effectLst/>
                <a:latin typeface="Palatino" pitchFamily="2" charset="77"/>
                <a:ea typeface="Palatino" pitchFamily="2" charset="77"/>
              </a:rPr>
              <a:t>on </a:t>
            </a:r>
            <a:r>
              <a:rPr lang="en-US">
                <a:latin typeface="Palatino" pitchFamily="2" charset="77"/>
                <a:ea typeface="Palatino" pitchFamily="2" charset="77"/>
              </a:rPr>
              <a:t>bottom</a:t>
            </a:r>
            <a:r>
              <a:rPr lang="en-US" sz="1800">
                <a:solidFill>
                  <a:schemeClr val="tx1"/>
                </a:solidFill>
                <a:effectLst/>
                <a:latin typeface="Palatino" pitchFamily="2" charset="77"/>
                <a:ea typeface="Palatino" pitchFamily="2" charset="77"/>
              </a:rPr>
              <a:t>. </a:t>
            </a:r>
            <a:r>
              <a:rPr lang="en-US" sz="1800" dirty="0">
                <a:solidFill>
                  <a:schemeClr val="tx1"/>
                </a:solidFill>
                <a:effectLst/>
                <a:latin typeface="Palatino" pitchFamily="2" charset="77"/>
                <a:ea typeface="Palatino" pitchFamily="2" charset="77"/>
              </a:rPr>
              <a:t>Figure 12 shows Gx and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 in HOG.</a:t>
            </a:r>
            <a:endParaRPr lang="en-IN" sz="1800" dirty="0">
              <a:solidFill>
                <a:schemeClr val="tx1"/>
              </a:solidFill>
              <a:effectLst/>
              <a:latin typeface="Palatino" pitchFamily="2" charset="77"/>
              <a:ea typeface="Palatino" pitchFamily="2" charset="77"/>
            </a:endParaRPr>
          </a:p>
        </p:txBody>
      </p:sp>
      <p:sp>
        <p:nvSpPr>
          <p:cNvPr id="8" name="TextBox 7">
            <a:extLst>
              <a:ext uri="{FF2B5EF4-FFF2-40B4-BE49-F238E27FC236}">
                <a16:creationId xmlns:a16="http://schemas.microsoft.com/office/drawing/2014/main" id="{F2344974-5446-35B8-F43C-6DB96D9428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4">
            <a:extLst>
              <a:ext uri="{FF2B5EF4-FFF2-40B4-BE49-F238E27FC236}">
                <a16:creationId xmlns:a16="http://schemas.microsoft.com/office/drawing/2014/main" id="{19F3677B-5820-7E42-97DF-3F3CD3C7D25C}"/>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3465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0D4A-3D02-DC33-5C04-44856F5A8C26}"/>
              </a:ext>
            </a:extLst>
          </p:cNvPr>
          <p:cNvSpPr>
            <a:spLocks noGrp="1"/>
          </p:cNvSpPr>
          <p:nvPr>
            <p:ph type="title"/>
          </p:nvPr>
        </p:nvSpPr>
        <p:spPr>
          <a:xfrm>
            <a:off x="941717" y="-504497"/>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contents</a:t>
            </a:r>
          </a:p>
        </p:txBody>
      </p:sp>
      <p:sp>
        <p:nvSpPr>
          <p:cNvPr id="7" name="Slide Number Placeholder 4">
            <a:extLst>
              <a:ext uri="{FF2B5EF4-FFF2-40B4-BE49-F238E27FC236}">
                <a16:creationId xmlns:a16="http://schemas.microsoft.com/office/drawing/2014/main" id="{C9F1151B-39A0-5061-27BC-5C0807C4B46D}"/>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28902DC1-E96D-1775-E137-8C5CA8FF0C8A}"/>
              </a:ext>
            </a:extLst>
          </p:cNvPr>
          <p:cNvSpPr txBox="1"/>
          <p:nvPr/>
        </p:nvSpPr>
        <p:spPr>
          <a:xfrm>
            <a:off x="1704432" y="327128"/>
            <a:ext cx="4585294" cy="6340197"/>
          </a:xfrm>
          <a:prstGeom prst="rect">
            <a:avLst/>
          </a:prstGeom>
          <a:noFill/>
        </p:spPr>
        <p:txBody>
          <a:bodyPr wrap="none" rtlCol="0">
            <a:spAutoFit/>
          </a:bodyPr>
          <a:lstStyle/>
          <a:p>
            <a:pPr>
              <a:lnSpc>
                <a:spcPct val="150000"/>
              </a:lnSpc>
            </a:pPr>
            <a:r>
              <a:rPr lang="en-US" sz="1600" b="1" dirty="0">
                <a:latin typeface="Palatino" pitchFamily="2" charset="77"/>
                <a:ea typeface="Palatino" pitchFamily="2" charset="77"/>
              </a:rPr>
              <a:t>1. INTRODUCTION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Motivation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Problem Statement</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Objectives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Scope</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Review of Literature</a:t>
            </a:r>
          </a:p>
          <a:p>
            <a:pPr marL="285750" indent="-285750">
              <a:lnSpc>
                <a:spcPct val="150000"/>
              </a:lnSpc>
              <a:buFont typeface="Arial" panose="020B0604020202020204" pitchFamily="34" charset="0"/>
              <a:buChar char="•"/>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2. SYSTEM REQUIREMENT SPECIFICATION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Hardware Requirements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Software Requirements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Functional Requirements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Non-Functional Requirements</a:t>
            </a:r>
          </a:p>
          <a:p>
            <a:pPr>
              <a:lnSpc>
                <a:spcPct val="150000"/>
              </a:lnSpc>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3. HIGH LEVEL DESIGN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System Architecture</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Use case Diagram</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Flowchart</a:t>
            </a:r>
          </a:p>
        </p:txBody>
      </p:sp>
      <p:sp>
        <p:nvSpPr>
          <p:cNvPr id="6" name="TextBox 5">
            <a:extLst>
              <a:ext uri="{FF2B5EF4-FFF2-40B4-BE49-F238E27FC236}">
                <a16:creationId xmlns:a16="http://schemas.microsoft.com/office/drawing/2014/main" id="{8CDDFBE3-09DB-5BAC-C22A-567E474460A2}"/>
              </a:ext>
            </a:extLst>
          </p:cNvPr>
          <p:cNvSpPr txBox="1"/>
          <p:nvPr/>
        </p:nvSpPr>
        <p:spPr>
          <a:xfrm>
            <a:off x="6853830" y="327128"/>
            <a:ext cx="5197257" cy="6340197"/>
          </a:xfrm>
          <a:prstGeom prst="rect">
            <a:avLst/>
          </a:prstGeom>
          <a:noFill/>
        </p:spPr>
        <p:txBody>
          <a:bodyPr wrap="none" rtlCol="0">
            <a:spAutoFit/>
          </a:bodyPr>
          <a:lstStyle/>
          <a:p>
            <a:pPr>
              <a:lnSpc>
                <a:spcPct val="150000"/>
              </a:lnSpc>
            </a:pPr>
            <a:r>
              <a:rPr lang="en-US" sz="1600" b="1" dirty="0">
                <a:latin typeface="Palatino" pitchFamily="2" charset="77"/>
                <a:ea typeface="Palatino" pitchFamily="2" charset="77"/>
              </a:rPr>
              <a:t>4. BOARD WORK</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Image Acquisition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Pre-Processing</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Convolutional Neural Networks</a:t>
            </a:r>
          </a:p>
          <a:p>
            <a:pPr>
              <a:lnSpc>
                <a:spcPct val="150000"/>
              </a:lnSpc>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5. IMPLEMENTATION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Pseudocode for Preprocessing techniques</a:t>
            </a:r>
          </a:p>
          <a:p>
            <a:pPr>
              <a:lnSpc>
                <a:spcPct val="150000"/>
              </a:lnSpc>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6. SYSTEM TESTING</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Unit Testing</a:t>
            </a:r>
          </a:p>
          <a:p>
            <a:pPr marL="285750" indent="-285750">
              <a:lnSpc>
                <a:spcPct val="150000"/>
              </a:lnSpc>
              <a:buFont typeface="Arial" panose="020B0604020202020204" pitchFamily="34" charset="0"/>
              <a:buChar char="•"/>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7. RESULT AND DISCUSSION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Snapshots of results</a:t>
            </a:r>
          </a:p>
          <a:p>
            <a:pPr>
              <a:lnSpc>
                <a:spcPct val="150000"/>
              </a:lnSpc>
            </a:pPr>
            <a:endParaRPr lang="en-US" sz="1600" b="1"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8. CONCLUSION AND FUTURE ENHANCEMENTS</a:t>
            </a:r>
          </a:p>
          <a:p>
            <a:pPr>
              <a:lnSpc>
                <a:spcPct val="150000"/>
              </a:lnSpc>
            </a:pPr>
            <a:endParaRPr lang="en-US" sz="1600" b="1"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REERENCES</a:t>
            </a:r>
          </a:p>
        </p:txBody>
      </p:sp>
      <p:sp>
        <p:nvSpPr>
          <p:cNvPr id="3" name="TextBox 2">
            <a:extLst>
              <a:ext uri="{FF2B5EF4-FFF2-40B4-BE49-F238E27FC236}">
                <a16:creationId xmlns:a16="http://schemas.microsoft.com/office/drawing/2014/main" id="{37D64397-ABCC-BC49-1E45-7AC4F627DFC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00530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7D42-8E3E-0782-B789-0DA963CD20B3}"/>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5E99B5B-A778-D649-B364-849D5AB63000}"/>
              </a:ext>
            </a:extLst>
          </p:cNvPr>
          <p:cNvSpPr txBox="1"/>
          <p:nvPr/>
        </p:nvSpPr>
        <p:spPr>
          <a:xfrm>
            <a:off x="860857" y="678631"/>
            <a:ext cx="8128022"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HISTOGRAM ORIENTATION GRADIENT</a:t>
            </a:r>
          </a:p>
        </p:txBody>
      </p:sp>
      <p:graphicFrame>
        <p:nvGraphicFramePr>
          <p:cNvPr id="4" name="Table 3">
            <a:extLst>
              <a:ext uri="{FF2B5EF4-FFF2-40B4-BE49-F238E27FC236}">
                <a16:creationId xmlns:a16="http://schemas.microsoft.com/office/drawing/2014/main" id="{413035B0-199F-55EC-3FAA-CDDF8FC8673A}"/>
              </a:ext>
            </a:extLst>
          </p:cNvPr>
          <p:cNvGraphicFramePr>
            <a:graphicFrameLocks noGrp="1"/>
          </p:cNvGraphicFramePr>
          <p:nvPr>
            <p:extLst>
              <p:ext uri="{D42A27DB-BD31-4B8C-83A1-F6EECF244321}">
                <p14:modId xmlns:p14="http://schemas.microsoft.com/office/powerpoint/2010/main" val="2803845459"/>
              </p:ext>
            </p:extLst>
          </p:nvPr>
        </p:nvGraphicFramePr>
        <p:xfrm>
          <a:off x="4985003" y="2091871"/>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5" name="TextBox 4">
            <a:extLst>
              <a:ext uri="{FF2B5EF4-FFF2-40B4-BE49-F238E27FC236}">
                <a16:creationId xmlns:a16="http://schemas.microsoft.com/office/drawing/2014/main" id="{D0B40828-FDD6-5C79-68DF-A971CB270A05}"/>
              </a:ext>
            </a:extLst>
          </p:cNvPr>
          <p:cNvSpPr txBox="1"/>
          <p:nvPr/>
        </p:nvSpPr>
        <p:spPr>
          <a:xfrm>
            <a:off x="4491775" y="249557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6" name="TextBox 5">
            <a:extLst>
              <a:ext uri="{FF2B5EF4-FFF2-40B4-BE49-F238E27FC236}">
                <a16:creationId xmlns:a16="http://schemas.microsoft.com/office/drawing/2014/main" id="{B5AA7400-1146-205C-BD11-EB4E2ACE8CC1}"/>
              </a:ext>
            </a:extLst>
          </p:cNvPr>
          <p:cNvSpPr txBox="1"/>
          <p:nvPr/>
        </p:nvSpPr>
        <p:spPr>
          <a:xfrm>
            <a:off x="5476546" y="178409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8" name="TextBox 7">
            <a:extLst>
              <a:ext uri="{FF2B5EF4-FFF2-40B4-BE49-F238E27FC236}">
                <a16:creationId xmlns:a16="http://schemas.microsoft.com/office/drawing/2014/main" id="{BEB2528A-91A7-4779-AC9C-4C1D48CF3066}"/>
              </a:ext>
            </a:extLst>
          </p:cNvPr>
          <p:cNvSpPr txBox="1"/>
          <p:nvPr/>
        </p:nvSpPr>
        <p:spPr>
          <a:xfrm>
            <a:off x="5945329" y="17840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9" name="TextBox 8">
            <a:extLst>
              <a:ext uri="{FF2B5EF4-FFF2-40B4-BE49-F238E27FC236}">
                <a16:creationId xmlns:a16="http://schemas.microsoft.com/office/drawing/2014/main" id="{8B912EC7-1143-560D-0F0E-031198F7BD24}"/>
              </a:ext>
            </a:extLst>
          </p:cNvPr>
          <p:cNvSpPr txBox="1"/>
          <p:nvPr/>
        </p:nvSpPr>
        <p:spPr>
          <a:xfrm>
            <a:off x="6418810" y="178409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0" name="TextBox 9">
            <a:extLst>
              <a:ext uri="{FF2B5EF4-FFF2-40B4-BE49-F238E27FC236}">
                <a16:creationId xmlns:a16="http://schemas.microsoft.com/office/drawing/2014/main" id="{2B25AF3F-3DA4-A537-6347-0838FADD9690}"/>
              </a:ext>
            </a:extLst>
          </p:cNvPr>
          <p:cNvSpPr txBox="1"/>
          <p:nvPr/>
        </p:nvSpPr>
        <p:spPr>
          <a:xfrm>
            <a:off x="6912038" y="17840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1" name="TextBox 10">
            <a:extLst>
              <a:ext uri="{FF2B5EF4-FFF2-40B4-BE49-F238E27FC236}">
                <a16:creationId xmlns:a16="http://schemas.microsoft.com/office/drawing/2014/main" id="{B6123011-0703-3763-6CCE-2076F1D4A241}"/>
              </a:ext>
            </a:extLst>
          </p:cNvPr>
          <p:cNvSpPr txBox="1"/>
          <p:nvPr/>
        </p:nvSpPr>
        <p:spPr>
          <a:xfrm>
            <a:off x="4491775" y="209187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2" name="TextBox 11">
            <a:extLst>
              <a:ext uri="{FF2B5EF4-FFF2-40B4-BE49-F238E27FC236}">
                <a16:creationId xmlns:a16="http://schemas.microsoft.com/office/drawing/2014/main" id="{7887D8FC-6735-AC18-3350-7405503D8DCB}"/>
              </a:ext>
            </a:extLst>
          </p:cNvPr>
          <p:cNvSpPr txBox="1"/>
          <p:nvPr/>
        </p:nvSpPr>
        <p:spPr>
          <a:xfrm>
            <a:off x="4491775" y="28675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7F561A57-E1DE-129B-EAF5-63E8783DE2FE}"/>
              </a:ext>
            </a:extLst>
          </p:cNvPr>
          <p:cNvSpPr txBox="1"/>
          <p:nvPr/>
        </p:nvSpPr>
        <p:spPr>
          <a:xfrm>
            <a:off x="4985003" y="178409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0F735CBE-531F-782A-223D-2A894E55DE70}"/>
              </a:ext>
            </a:extLst>
          </p:cNvPr>
          <p:cNvSpPr txBox="1"/>
          <p:nvPr/>
        </p:nvSpPr>
        <p:spPr>
          <a:xfrm>
            <a:off x="4498254" y="324259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4F834A6C-7114-5C6E-0345-62B9AE3DE1E1}"/>
              </a:ext>
            </a:extLst>
          </p:cNvPr>
          <p:cNvSpPr txBox="1"/>
          <p:nvPr/>
        </p:nvSpPr>
        <p:spPr>
          <a:xfrm>
            <a:off x="4498254" y="361763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8B1F68AE-6B59-74BA-445E-F123E1BF4F02}"/>
              </a:ext>
            </a:extLst>
          </p:cNvPr>
          <p:cNvSpPr txBox="1"/>
          <p:nvPr/>
        </p:nvSpPr>
        <p:spPr>
          <a:xfrm>
            <a:off x="7405266" y="2103078"/>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258F58EA-D3D3-80F4-56D7-E842F2B7E0DA}"/>
              </a:ext>
            </a:extLst>
          </p:cNvPr>
          <p:cNvSpPr txBox="1"/>
          <p:nvPr/>
        </p:nvSpPr>
        <p:spPr>
          <a:xfrm>
            <a:off x="7405266" y="28675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01C2362F-ADE7-AC09-694E-34629BB6411A}"/>
              </a:ext>
            </a:extLst>
          </p:cNvPr>
          <p:cNvSpPr txBox="1"/>
          <p:nvPr/>
        </p:nvSpPr>
        <p:spPr>
          <a:xfrm>
            <a:off x="7405266" y="249557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D27C30C1-BF88-74E0-4CFD-861CD0E33E74}"/>
              </a:ext>
            </a:extLst>
          </p:cNvPr>
          <p:cNvSpPr txBox="1"/>
          <p:nvPr/>
        </p:nvSpPr>
        <p:spPr>
          <a:xfrm>
            <a:off x="7405266" y="326709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45A47555-9AF2-F89F-B6A7-8E26B933295C}"/>
              </a:ext>
            </a:extLst>
          </p:cNvPr>
          <p:cNvSpPr txBox="1"/>
          <p:nvPr/>
        </p:nvSpPr>
        <p:spPr>
          <a:xfrm>
            <a:off x="7405266" y="366662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7631E7D7-63CE-1158-5059-251AB1A584E3}"/>
              </a:ext>
            </a:extLst>
          </p:cNvPr>
          <p:cNvSpPr txBox="1"/>
          <p:nvPr/>
        </p:nvSpPr>
        <p:spPr>
          <a:xfrm>
            <a:off x="4971938" y="397439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EE3E8B8D-8A67-E589-6E98-99A9AD456CA9}"/>
              </a:ext>
            </a:extLst>
          </p:cNvPr>
          <p:cNvSpPr txBox="1"/>
          <p:nvPr/>
        </p:nvSpPr>
        <p:spPr>
          <a:xfrm>
            <a:off x="5442228" y="3974398"/>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5E59B9EE-E9F6-C60C-6536-E1D6CC40523D}"/>
              </a:ext>
            </a:extLst>
          </p:cNvPr>
          <p:cNvSpPr txBox="1"/>
          <p:nvPr/>
        </p:nvSpPr>
        <p:spPr>
          <a:xfrm>
            <a:off x="5958394" y="3974398"/>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03CE629C-CF7E-F294-802D-BCE9B27B50BA}"/>
              </a:ext>
            </a:extLst>
          </p:cNvPr>
          <p:cNvSpPr txBox="1"/>
          <p:nvPr/>
        </p:nvSpPr>
        <p:spPr>
          <a:xfrm>
            <a:off x="6435216" y="397439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5" name="TextBox 24">
            <a:extLst>
              <a:ext uri="{FF2B5EF4-FFF2-40B4-BE49-F238E27FC236}">
                <a16:creationId xmlns:a16="http://schemas.microsoft.com/office/drawing/2014/main" id="{26E4B159-FBCC-F2D0-D434-3ED034AA6233}"/>
              </a:ext>
            </a:extLst>
          </p:cNvPr>
          <p:cNvSpPr txBox="1"/>
          <p:nvPr/>
        </p:nvSpPr>
        <p:spPr>
          <a:xfrm>
            <a:off x="6892441" y="39743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6" name="TextBox 25">
            <a:extLst>
              <a:ext uri="{FF2B5EF4-FFF2-40B4-BE49-F238E27FC236}">
                <a16:creationId xmlns:a16="http://schemas.microsoft.com/office/drawing/2014/main" id="{74B12C05-FA45-9E4E-9237-035A9A40017B}"/>
              </a:ext>
            </a:extLst>
          </p:cNvPr>
          <p:cNvSpPr txBox="1"/>
          <p:nvPr/>
        </p:nvSpPr>
        <p:spPr>
          <a:xfrm>
            <a:off x="4478710" y="17840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7" name="TextBox 26">
            <a:extLst>
              <a:ext uri="{FF2B5EF4-FFF2-40B4-BE49-F238E27FC236}">
                <a16:creationId xmlns:a16="http://schemas.microsoft.com/office/drawing/2014/main" id="{FF4805E5-E40A-4B48-8392-46C749940FF3}"/>
              </a:ext>
            </a:extLst>
          </p:cNvPr>
          <p:cNvSpPr txBox="1"/>
          <p:nvPr/>
        </p:nvSpPr>
        <p:spPr>
          <a:xfrm>
            <a:off x="4514713" y="398233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8" name="TextBox 27">
            <a:extLst>
              <a:ext uri="{FF2B5EF4-FFF2-40B4-BE49-F238E27FC236}">
                <a16:creationId xmlns:a16="http://schemas.microsoft.com/office/drawing/2014/main" id="{7FEE5D1B-2DD9-6E2F-119A-58985DBD6D19}"/>
              </a:ext>
            </a:extLst>
          </p:cNvPr>
          <p:cNvSpPr txBox="1"/>
          <p:nvPr/>
        </p:nvSpPr>
        <p:spPr>
          <a:xfrm>
            <a:off x="7396695" y="39743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9" name="TextBox 28">
            <a:extLst>
              <a:ext uri="{FF2B5EF4-FFF2-40B4-BE49-F238E27FC236}">
                <a16:creationId xmlns:a16="http://schemas.microsoft.com/office/drawing/2014/main" id="{51563053-12C5-B9F0-9F66-D90C3A7C6634}"/>
              </a:ext>
            </a:extLst>
          </p:cNvPr>
          <p:cNvSpPr txBox="1"/>
          <p:nvPr/>
        </p:nvSpPr>
        <p:spPr>
          <a:xfrm>
            <a:off x="7403049" y="178586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graphicFrame>
        <p:nvGraphicFramePr>
          <p:cNvPr id="30" name="Table 29">
            <a:extLst>
              <a:ext uri="{FF2B5EF4-FFF2-40B4-BE49-F238E27FC236}">
                <a16:creationId xmlns:a16="http://schemas.microsoft.com/office/drawing/2014/main" id="{E715FDF2-8ED1-C031-AC28-22C8FF48D97C}"/>
              </a:ext>
            </a:extLst>
          </p:cNvPr>
          <p:cNvGraphicFramePr>
            <a:graphicFrameLocks noGrp="1"/>
          </p:cNvGraphicFramePr>
          <p:nvPr>
            <p:extLst>
              <p:ext uri="{D42A27DB-BD31-4B8C-83A1-F6EECF244321}">
                <p14:modId xmlns:p14="http://schemas.microsoft.com/office/powerpoint/2010/main" val="1951265434"/>
              </p:ext>
            </p:extLst>
          </p:nvPr>
        </p:nvGraphicFramePr>
        <p:xfrm>
          <a:off x="1554268" y="449390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11</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31" name="Table 30">
            <a:extLst>
              <a:ext uri="{FF2B5EF4-FFF2-40B4-BE49-F238E27FC236}">
                <a16:creationId xmlns:a16="http://schemas.microsoft.com/office/drawing/2014/main" id="{593774A8-BAE3-8189-5153-D25172A52011}"/>
              </a:ext>
            </a:extLst>
          </p:cNvPr>
          <p:cNvGraphicFramePr>
            <a:graphicFrameLocks noGrp="1"/>
          </p:cNvGraphicFramePr>
          <p:nvPr>
            <p:extLst>
              <p:ext uri="{D42A27DB-BD31-4B8C-83A1-F6EECF244321}">
                <p14:modId xmlns:p14="http://schemas.microsoft.com/office/powerpoint/2010/main" val="130455198"/>
              </p:ext>
            </p:extLst>
          </p:nvPr>
        </p:nvGraphicFramePr>
        <p:xfrm>
          <a:off x="8668069" y="449390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41</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32" name="TextBox 31">
            <a:extLst>
              <a:ext uri="{FF2B5EF4-FFF2-40B4-BE49-F238E27FC236}">
                <a16:creationId xmlns:a16="http://schemas.microsoft.com/office/drawing/2014/main" id="{A4362450-7181-08CF-B118-DFAC60510519}"/>
              </a:ext>
            </a:extLst>
          </p:cNvPr>
          <p:cNvSpPr txBox="1"/>
          <p:nvPr/>
        </p:nvSpPr>
        <p:spPr>
          <a:xfrm>
            <a:off x="4192630" y="6380807"/>
            <a:ext cx="4978400" cy="523220"/>
          </a:xfrm>
          <a:prstGeom prst="rect">
            <a:avLst/>
          </a:prstGeom>
          <a:noFill/>
        </p:spPr>
        <p:txBody>
          <a:bodyPr wrap="square" rtlCol="0">
            <a:spAutoFit/>
          </a:bodyPr>
          <a:lstStyle/>
          <a:p>
            <a:pPr marL="111125" marR="229235" algn="ctr">
              <a:spcBef>
                <a:spcPts val="685"/>
              </a:spcBef>
              <a:spcAft>
                <a:spcPts val="0"/>
              </a:spcAft>
            </a:pPr>
            <a:r>
              <a:rPr lang="en-US" sz="1400" dirty="0">
                <a:effectLst/>
                <a:latin typeface="Verdana" panose="020B0604030504040204" pitchFamily="34" charset="0"/>
                <a:ea typeface="Verdana" panose="020B0604030504040204" pitchFamily="34" charset="0"/>
                <a:cs typeface="Verdana" panose="020B0604030504040204" pitchFamily="34" charset="0"/>
              </a:rPr>
              <a:t>Fig 9: Gx and Gy in HOG.</a:t>
            </a:r>
            <a:endParaRPr lang="en-IN" sz="1400" dirty="0">
              <a:effectLst/>
              <a:latin typeface="Verdana" panose="020B0604030504040204" pitchFamily="34" charset="0"/>
              <a:ea typeface="Verdana" panose="020B0604030504040204" pitchFamily="34" charset="0"/>
              <a:cs typeface="Verdana" panose="020B0604030504040204" pitchFamily="34" charset="0"/>
            </a:endParaRPr>
          </a:p>
          <a:p>
            <a:r>
              <a:rPr lang="en-US" sz="1400" b="1" dirty="0">
                <a:effectLst/>
                <a:latin typeface="Verdana" panose="020B0604030504040204" pitchFamily="34" charset="0"/>
                <a:ea typeface="Verdana" panose="020B0604030504040204" pitchFamily="34" charset="0"/>
                <a:cs typeface="Verdana" panose="020B0604030504040204" pitchFamily="34" charset="0"/>
              </a:rPr>
              <a:t> </a:t>
            </a:r>
            <a:endParaRPr lang="en-IN" sz="140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a:extLst>
              <a:ext uri="{FF2B5EF4-FFF2-40B4-BE49-F238E27FC236}">
                <a16:creationId xmlns:a16="http://schemas.microsoft.com/office/drawing/2014/main" id="{0C370D97-E884-562F-315A-F56C6A4E939D}"/>
              </a:ext>
            </a:extLst>
          </p:cNvPr>
          <p:cNvSpPr txBox="1"/>
          <p:nvPr/>
        </p:nvSpPr>
        <p:spPr>
          <a:xfrm flipH="1">
            <a:off x="2303421" y="3980720"/>
            <a:ext cx="653584"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Gx</a:t>
            </a:r>
            <a:r>
              <a:rPr lang="en-US" dirty="0"/>
              <a:t> :</a:t>
            </a:r>
          </a:p>
        </p:txBody>
      </p:sp>
      <p:sp>
        <p:nvSpPr>
          <p:cNvPr id="35" name="TextBox 34">
            <a:extLst>
              <a:ext uri="{FF2B5EF4-FFF2-40B4-BE49-F238E27FC236}">
                <a16:creationId xmlns:a16="http://schemas.microsoft.com/office/drawing/2014/main" id="{90B781D2-457E-6813-EE86-630138B7EEF2}"/>
              </a:ext>
            </a:extLst>
          </p:cNvPr>
          <p:cNvSpPr txBox="1"/>
          <p:nvPr/>
        </p:nvSpPr>
        <p:spPr>
          <a:xfrm flipH="1">
            <a:off x="5688842" y="1324962"/>
            <a:ext cx="1190737"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Input </a:t>
            </a:r>
            <a:r>
              <a:rPr lang="en-US" dirty="0"/>
              <a:t>:</a:t>
            </a:r>
          </a:p>
        </p:txBody>
      </p:sp>
      <p:sp>
        <p:nvSpPr>
          <p:cNvPr id="36" name="TextBox 35">
            <a:extLst>
              <a:ext uri="{FF2B5EF4-FFF2-40B4-BE49-F238E27FC236}">
                <a16:creationId xmlns:a16="http://schemas.microsoft.com/office/drawing/2014/main" id="{C87B6F4D-7942-C286-D17B-75D7BB81064B}"/>
              </a:ext>
            </a:extLst>
          </p:cNvPr>
          <p:cNvSpPr txBox="1"/>
          <p:nvPr/>
        </p:nvSpPr>
        <p:spPr>
          <a:xfrm flipH="1">
            <a:off x="9624064" y="3979704"/>
            <a:ext cx="653584" cy="369332"/>
          </a:xfrm>
          <a:prstGeom prst="rect">
            <a:avLst/>
          </a:prstGeom>
          <a:noFill/>
        </p:spPr>
        <p:txBody>
          <a:bodyPr wrap="square" rtlCol="0">
            <a:spAutoFit/>
          </a:bodyPr>
          <a:lstStyle/>
          <a:p>
            <a:r>
              <a:rPr lang="en-US" sz="1400" dirty="0" err="1">
                <a:latin typeface="Verdana" panose="020B0604030504040204" pitchFamily="34" charset="0"/>
                <a:ea typeface="Verdana" panose="020B0604030504040204" pitchFamily="34" charset="0"/>
                <a:cs typeface="Verdana" panose="020B0604030504040204" pitchFamily="34" charset="0"/>
              </a:rPr>
              <a:t>Gy</a:t>
            </a:r>
            <a:r>
              <a:rPr lang="en-US" dirty="0"/>
              <a:t> :</a:t>
            </a:r>
          </a:p>
        </p:txBody>
      </p:sp>
      <p:sp>
        <p:nvSpPr>
          <p:cNvPr id="37" name="TextBox 36">
            <a:extLst>
              <a:ext uri="{FF2B5EF4-FFF2-40B4-BE49-F238E27FC236}">
                <a16:creationId xmlns:a16="http://schemas.microsoft.com/office/drawing/2014/main" id="{3B4D2EF5-4D36-84DB-4EA4-0344A052B0B2}"/>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8" name="Slide Number Placeholder 4">
            <a:extLst>
              <a:ext uri="{FF2B5EF4-FFF2-40B4-BE49-F238E27FC236}">
                <a16:creationId xmlns:a16="http://schemas.microsoft.com/office/drawing/2014/main" id="{A554917E-5839-D00C-45E7-0E889EC6749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9361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7D42-8E3E-0782-B789-0DA963CD20B3}"/>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5E99B5B-A778-D649-B364-849D5AB63000}"/>
              </a:ext>
            </a:extLst>
          </p:cNvPr>
          <p:cNvSpPr txBox="1"/>
          <p:nvPr/>
        </p:nvSpPr>
        <p:spPr>
          <a:xfrm>
            <a:off x="860857" y="678631"/>
            <a:ext cx="8128022"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HISTOGRAM ORIENTATION GRADIENT</a:t>
            </a:r>
          </a:p>
        </p:txBody>
      </p:sp>
      <p:sp>
        <p:nvSpPr>
          <p:cNvPr id="5" name="TextBox 4">
            <a:extLst>
              <a:ext uri="{FF2B5EF4-FFF2-40B4-BE49-F238E27FC236}">
                <a16:creationId xmlns:a16="http://schemas.microsoft.com/office/drawing/2014/main" id="{596AC40A-5041-6065-F09D-B13FC99E4630}"/>
              </a:ext>
            </a:extLst>
          </p:cNvPr>
          <p:cNvSpPr txBox="1"/>
          <p:nvPr/>
        </p:nvSpPr>
        <p:spPr>
          <a:xfrm>
            <a:off x="1009854" y="1347106"/>
            <a:ext cx="10371159" cy="3366499"/>
          </a:xfrm>
          <a:prstGeom prst="rect">
            <a:avLst/>
          </a:prstGeom>
          <a:noFill/>
        </p:spPr>
        <p:txBody>
          <a:bodyPr wrap="square">
            <a:spAutoFit/>
          </a:bodyPr>
          <a:lstStyle/>
          <a:p>
            <a:pPr marL="177800" marR="236855" indent="570865" algn="just">
              <a:lnSpc>
                <a:spcPct val="150000"/>
              </a:lnSpc>
              <a:spcBef>
                <a:spcPts val="450"/>
              </a:spcBef>
              <a:spcAft>
                <a:spcPts val="0"/>
              </a:spcAft>
            </a:pPr>
            <a:r>
              <a:rPr lang="en-US" sz="1800" dirty="0">
                <a:solidFill>
                  <a:schemeClr val="tx1"/>
                </a:solidFill>
                <a:effectLst/>
                <a:latin typeface="Palatino" pitchFamily="2" charset="77"/>
                <a:ea typeface="Palatino" pitchFamily="2" charset="77"/>
              </a:rPr>
              <a:t>Then, using the formula given in fig </a:t>
            </a:r>
            <a:r>
              <a:rPr lang="en-US" sz="1800" dirty="0">
                <a:solidFill>
                  <a:schemeClr val="tx1"/>
                </a:solidFill>
                <a:latin typeface="Palatino" pitchFamily="2" charset="77"/>
                <a:ea typeface="Palatino" pitchFamily="2" charset="77"/>
              </a:rPr>
              <a:t>13</a:t>
            </a:r>
            <a:r>
              <a:rPr lang="en-US" sz="1800" dirty="0">
                <a:solidFill>
                  <a:schemeClr val="tx1"/>
                </a:solidFill>
                <a:effectLst/>
                <a:latin typeface="Palatino" pitchFamily="2" charset="77"/>
                <a:ea typeface="Palatino" pitchFamily="2" charset="77"/>
              </a:rPr>
              <a:t>, Magnitude and the orientation are calculated. Feature Extraction using HOG is shown in figure </a:t>
            </a:r>
            <a:r>
              <a:rPr lang="en-US" sz="1800" dirty="0">
                <a:solidFill>
                  <a:schemeClr val="tx1"/>
                </a:solidFill>
                <a:latin typeface="Palatino" pitchFamily="2" charset="77"/>
                <a:ea typeface="Palatino" pitchFamily="2" charset="77"/>
              </a:rPr>
              <a:t>13</a:t>
            </a:r>
            <a:r>
              <a:rPr lang="en-US" sz="1800" dirty="0">
                <a:solidFill>
                  <a:schemeClr val="tx1"/>
                </a:solidFill>
                <a:effectLst/>
                <a:latin typeface="Palatino" pitchFamily="2" charset="77"/>
                <a:ea typeface="Palatino" pitchFamily="2" charset="77"/>
              </a:rPr>
              <a:t>, Magnitude is the illumination and degree is the angle of orientation</a:t>
            </a:r>
            <a:endParaRPr lang="en-IN" sz="1800" dirty="0">
              <a:solidFill>
                <a:schemeClr val="tx1"/>
              </a:solidFill>
              <a:effectLst/>
              <a:latin typeface="Palatino" pitchFamily="2" charset="77"/>
              <a:ea typeface="Palatino" pitchFamily="2" charset="77"/>
            </a:endParaRPr>
          </a:p>
          <a:p>
            <a:pPr algn="just">
              <a:lnSpc>
                <a:spcPct val="150000"/>
              </a:lnSpc>
              <a:spcBef>
                <a:spcPts val="45"/>
              </a:spcBef>
            </a:pP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177800" marR="241935" indent="570865" algn="just">
              <a:lnSpc>
                <a:spcPct val="150000"/>
              </a:lnSpc>
              <a:spcAft>
                <a:spcPts val="0"/>
              </a:spcAft>
            </a:pPr>
            <a:r>
              <a:rPr lang="en-US" sz="1800" dirty="0">
                <a:solidFill>
                  <a:schemeClr val="tx1"/>
                </a:solidFill>
                <a:effectLst/>
                <a:latin typeface="Palatino" pitchFamily="2" charset="77"/>
                <a:ea typeface="Palatino" pitchFamily="2" charset="77"/>
              </a:rPr>
              <a:t>After the angle of orientation is calculated, the frequency the angles for the particular intervals area are noted and they are given as input for the classifier. Here zeroes are not considered for finding the frequency. For example for the interval from 40 to 59 there are 2 occurrences, so we are writing the frequency as 2.</a:t>
            </a:r>
            <a:endParaRPr lang="en-IN" sz="1800" dirty="0">
              <a:solidFill>
                <a:schemeClr val="tx1"/>
              </a:solidFill>
              <a:effectLst/>
              <a:latin typeface="Palatino" pitchFamily="2" charset="77"/>
              <a:ea typeface="Palatino" pitchFamily="2" charset="77"/>
            </a:endParaRPr>
          </a:p>
        </p:txBody>
      </p:sp>
      <p:sp>
        <p:nvSpPr>
          <p:cNvPr id="6" name="TextBox 5">
            <a:extLst>
              <a:ext uri="{FF2B5EF4-FFF2-40B4-BE49-F238E27FC236}">
                <a16:creationId xmlns:a16="http://schemas.microsoft.com/office/drawing/2014/main" id="{8FFEF738-1902-45BA-81F2-9642EA36E0CA}"/>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F5B81CAC-E4DF-BD48-64E8-54D8BCCB793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471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98F897-5303-2EEE-8034-1A949CB08ECD}"/>
              </a:ext>
            </a:extLst>
          </p:cNvPr>
          <p:cNvSpPr txBox="1"/>
          <p:nvPr/>
        </p:nvSpPr>
        <p:spPr>
          <a:xfrm>
            <a:off x="5066756" y="456665"/>
            <a:ext cx="2852601" cy="1384995"/>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 : </a:t>
            </a:r>
          </a:p>
          <a:p>
            <a:endParaRPr lang="en-US" b="1" dirty="0">
              <a:latin typeface="Palatino" pitchFamily="2" charset="77"/>
              <a:ea typeface="Palatino" pitchFamily="2" charset="77"/>
              <a:cs typeface="Times New Roman" pitchFamily="18" charset="0"/>
            </a:endParaRPr>
          </a:p>
          <a:p>
            <a:r>
              <a:rPr lang="en-US" b="1" dirty="0">
                <a:latin typeface="Palatino" pitchFamily="2" charset="77"/>
                <a:ea typeface="Palatino" pitchFamily="2" charset="77"/>
                <a:cs typeface="Times New Roman" pitchFamily="18" charset="0"/>
              </a:rPr>
              <a:t>Magnitude= </a:t>
            </a:r>
            <a:r>
              <a:rPr lang="en-IN" sz="1800" dirty="0">
                <a:solidFill>
                  <a:schemeClr val="tx1"/>
                </a:solidFill>
                <a:latin typeface="Times New Roman" panose="02020603050405020304" pitchFamily="18" charset="0"/>
                <a:cs typeface="Times New Roman" panose="02020603050405020304" pitchFamily="18" charset="0"/>
              </a:rPr>
              <a:t>√</a:t>
            </a:r>
            <a:r>
              <a:rPr lang="en-US" sz="1800" b="1" dirty="0">
                <a:solidFill>
                  <a:schemeClr val="tx1"/>
                </a:solidFill>
                <a:latin typeface="Palatino" pitchFamily="2" charset="77"/>
                <a:ea typeface="Palatino" pitchFamily="2" charset="77"/>
                <a:cs typeface="Times New Roman" pitchFamily="18" charset="0"/>
              </a:rPr>
              <a:t>(Gx</a:t>
            </a:r>
            <a:r>
              <a:rPr lang="en-US" sz="1800" b="1" baseline="30000" dirty="0">
                <a:solidFill>
                  <a:schemeClr val="tx1"/>
                </a:solidFill>
                <a:latin typeface="Palatino" pitchFamily="2" charset="77"/>
                <a:ea typeface="Palatino" pitchFamily="2" charset="77"/>
                <a:cs typeface="Times New Roman" pitchFamily="18" charset="0"/>
              </a:rPr>
              <a:t>2 </a:t>
            </a:r>
            <a:r>
              <a:rPr lang="en-US" sz="1800" b="1" dirty="0">
                <a:solidFill>
                  <a:schemeClr val="tx1"/>
                </a:solidFill>
                <a:latin typeface="Palatino" pitchFamily="2" charset="77"/>
                <a:ea typeface="Palatino" pitchFamily="2" charset="77"/>
                <a:cs typeface="Times New Roman" pitchFamily="18" charset="0"/>
              </a:rPr>
              <a:t>+Gy</a:t>
            </a:r>
            <a:r>
              <a:rPr lang="en-US" sz="1800" b="1" baseline="30000" dirty="0">
                <a:solidFill>
                  <a:schemeClr val="tx1"/>
                </a:solidFill>
                <a:latin typeface="Palatino" pitchFamily="2" charset="77"/>
                <a:ea typeface="Palatino" pitchFamily="2" charset="77"/>
                <a:cs typeface="Times New Roman" pitchFamily="18" charset="0"/>
              </a:rPr>
              <a:t>2</a:t>
            </a:r>
          </a:p>
          <a:p>
            <a:endParaRPr lang="en-US" sz="1800" b="1" baseline="30000" dirty="0">
              <a:solidFill>
                <a:schemeClr val="tx1"/>
              </a:solidFill>
              <a:latin typeface="Palatino" pitchFamily="2" charset="77"/>
              <a:ea typeface="Palatino" pitchFamily="2" charset="77"/>
              <a:cs typeface="Times New Roman" pitchFamily="18" charset="0"/>
            </a:endParaRPr>
          </a:p>
          <a:p>
            <a:r>
              <a:rPr lang="en-IN" sz="1800" b="1" i="0" dirty="0">
                <a:solidFill>
                  <a:srgbClr val="202124"/>
                </a:solidFill>
                <a:effectLst/>
                <a:latin typeface="Palatino" pitchFamily="2" charset="77"/>
                <a:ea typeface="Palatino" pitchFamily="2" charset="77"/>
                <a:cs typeface="Times New Roman" panose="02020603050405020304" pitchFamily="18" charset="0"/>
              </a:rPr>
              <a:t>∅=tan</a:t>
            </a:r>
            <a:r>
              <a:rPr lang="en-IN" sz="1800" b="1" i="0" baseline="30000" dirty="0">
                <a:solidFill>
                  <a:srgbClr val="202124"/>
                </a:solidFill>
                <a:effectLst/>
                <a:latin typeface="Palatino" pitchFamily="2" charset="77"/>
                <a:ea typeface="Palatino" pitchFamily="2" charset="77"/>
                <a:cs typeface="Times New Roman" panose="02020603050405020304" pitchFamily="18" charset="0"/>
              </a:rPr>
              <a:t>-1</a:t>
            </a:r>
            <a:r>
              <a:rPr lang="en-IN" sz="1800" b="1" i="0" dirty="0">
                <a:solidFill>
                  <a:srgbClr val="202124"/>
                </a:solidFill>
                <a:effectLst/>
                <a:latin typeface="Palatino" pitchFamily="2" charset="77"/>
                <a:ea typeface="Palatino" pitchFamily="2" charset="77"/>
                <a:cs typeface="Times New Roman" panose="02020603050405020304" pitchFamily="18" charset="0"/>
              </a:rPr>
              <a:t>(</a:t>
            </a:r>
            <a:r>
              <a:rPr lang="en-IN" sz="1800" b="1" i="0" dirty="0" err="1">
                <a:solidFill>
                  <a:srgbClr val="202124"/>
                </a:solidFill>
                <a:effectLst/>
                <a:latin typeface="Palatino" pitchFamily="2" charset="77"/>
                <a:ea typeface="Palatino" pitchFamily="2" charset="77"/>
                <a:cs typeface="Times New Roman" panose="02020603050405020304" pitchFamily="18" charset="0"/>
              </a:rPr>
              <a:t>Gy</a:t>
            </a:r>
            <a:r>
              <a:rPr lang="en-IN" sz="1800" b="1" i="0" dirty="0">
                <a:solidFill>
                  <a:srgbClr val="202124"/>
                </a:solidFill>
                <a:effectLst/>
                <a:latin typeface="Palatino" pitchFamily="2" charset="77"/>
                <a:ea typeface="Palatino" pitchFamily="2" charset="77"/>
                <a:cs typeface="Times New Roman" panose="02020603050405020304" pitchFamily="18" charset="0"/>
              </a:rPr>
              <a:t>/Gx)</a:t>
            </a:r>
            <a:endParaRPr lang="en-US" b="1" dirty="0">
              <a:latin typeface="Palatino" pitchFamily="2" charset="77"/>
              <a:ea typeface="Palatino" pitchFamily="2" charset="77"/>
              <a:cs typeface="Times New Roman" pitchFamily="18" charset="0"/>
            </a:endParaRPr>
          </a:p>
        </p:txBody>
      </p:sp>
      <p:graphicFrame>
        <p:nvGraphicFramePr>
          <p:cNvPr id="6" name="Table 5">
            <a:extLst>
              <a:ext uri="{FF2B5EF4-FFF2-40B4-BE49-F238E27FC236}">
                <a16:creationId xmlns:a16="http://schemas.microsoft.com/office/drawing/2014/main" id="{89507B8A-9FF8-AE7E-6558-F12BF0CAA81D}"/>
              </a:ext>
            </a:extLst>
          </p:cNvPr>
          <p:cNvGraphicFramePr>
            <a:graphicFrameLocks noGrp="1"/>
          </p:cNvGraphicFramePr>
          <p:nvPr>
            <p:extLst>
              <p:ext uri="{D42A27DB-BD31-4B8C-83A1-F6EECF244321}">
                <p14:modId xmlns:p14="http://schemas.microsoft.com/office/powerpoint/2010/main" val="1878278033"/>
              </p:ext>
            </p:extLst>
          </p:nvPr>
        </p:nvGraphicFramePr>
        <p:xfrm>
          <a:off x="1978811" y="3742793"/>
          <a:ext cx="3311500" cy="1886900"/>
        </p:xfrm>
        <a:graphic>
          <a:graphicData uri="http://schemas.openxmlformats.org/drawingml/2006/table">
            <a:tbl>
              <a:tblPr firstRow="1" bandRow="1">
                <a:tableStyleId>{D7AC3CCA-C797-4891-BE02-D94E43425B78}</a:tableStyleId>
              </a:tblPr>
              <a:tblGrid>
                <a:gridCol w="662300">
                  <a:extLst>
                    <a:ext uri="{9D8B030D-6E8A-4147-A177-3AD203B41FA5}">
                      <a16:colId xmlns:a16="http://schemas.microsoft.com/office/drawing/2014/main" val="1058269089"/>
                    </a:ext>
                  </a:extLst>
                </a:gridCol>
                <a:gridCol w="662300">
                  <a:extLst>
                    <a:ext uri="{9D8B030D-6E8A-4147-A177-3AD203B41FA5}">
                      <a16:colId xmlns:a16="http://schemas.microsoft.com/office/drawing/2014/main" val="4056843899"/>
                    </a:ext>
                  </a:extLst>
                </a:gridCol>
                <a:gridCol w="662300">
                  <a:extLst>
                    <a:ext uri="{9D8B030D-6E8A-4147-A177-3AD203B41FA5}">
                      <a16:colId xmlns:a16="http://schemas.microsoft.com/office/drawing/2014/main" val="554069125"/>
                    </a:ext>
                  </a:extLst>
                </a:gridCol>
                <a:gridCol w="662300">
                  <a:extLst>
                    <a:ext uri="{9D8B030D-6E8A-4147-A177-3AD203B41FA5}">
                      <a16:colId xmlns:a16="http://schemas.microsoft.com/office/drawing/2014/main" val="4205048657"/>
                    </a:ext>
                  </a:extLst>
                </a:gridCol>
                <a:gridCol w="662300">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64.35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60.87</a:t>
                      </a:r>
                    </a:p>
                  </a:txBody>
                  <a:tcPr>
                    <a:solidFill>
                      <a:schemeClr val="bg1"/>
                    </a:solidFill>
                  </a:tcPr>
                </a:tc>
                <a:tc>
                  <a:txBody>
                    <a:bodyPr/>
                    <a:lstStyle/>
                    <a:p>
                      <a:pPr algn="ctr"/>
                      <a:r>
                        <a:rPr lang="en-US" sz="1400" b="0" dirty="0">
                          <a:latin typeface="Palatino" pitchFamily="2" charset="77"/>
                          <a:ea typeface="Palatino" pitchFamily="2" charset="77"/>
                        </a:rPr>
                        <a:t>40.80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45.27</a:t>
                      </a:r>
                    </a:p>
                  </a:txBody>
                  <a:tcPr>
                    <a:solidFill>
                      <a:schemeClr val="bg1"/>
                    </a:solidFill>
                  </a:tcPr>
                </a:tc>
                <a:tc>
                  <a:txBody>
                    <a:bodyPr/>
                    <a:lstStyle/>
                    <a:p>
                      <a:pPr algn="ctr"/>
                      <a:r>
                        <a:rPr lang="en-US" sz="1400" b="0" dirty="0">
                          <a:latin typeface="Palatino" pitchFamily="2" charset="77"/>
                          <a:ea typeface="Palatino" pitchFamily="2" charset="77"/>
                        </a:rPr>
                        <a:t>11</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40.80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8" name="TextBox 7">
            <a:extLst>
              <a:ext uri="{FF2B5EF4-FFF2-40B4-BE49-F238E27FC236}">
                <a16:creationId xmlns:a16="http://schemas.microsoft.com/office/drawing/2014/main" id="{296096A2-B128-745A-3442-60E2D2FA675E}"/>
              </a:ext>
            </a:extLst>
          </p:cNvPr>
          <p:cNvSpPr txBox="1"/>
          <p:nvPr/>
        </p:nvSpPr>
        <p:spPr>
          <a:xfrm flipH="1">
            <a:off x="2517170" y="3244334"/>
            <a:ext cx="1337156"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Magnitude</a:t>
            </a:r>
            <a:r>
              <a:rPr lang="en-US" dirty="0"/>
              <a:t> :</a:t>
            </a:r>
          </a:p>
        </p:txBody>
      </p:sp>
      <p:sp>
        <p:nvSpPr>
          <p:cNvPr id="9" name="TextBox 8">
            <a:extLst>
              <a:ext uri="{FF2B5EF4-FFF2-40B4-BE49-F238E27FC236}">
                <a16:creationId xmlns:a16="http://schemas.microsoft.com/office/drawing/2014/main" id="{0BE88F5E-6501-942A-FC61-0A4534942E23}"/>
              </a:ext>
            </a:extLst>
          </p:cNvPr>
          <p:cNvSpPr txBox="1"/>
          <p:nvPr/>
        </p:nvSpPr>
        <p:spPr>
          <a:xfrm flipH="1">
            <a:off x="8876034" y="3244334"/>
            <a:ext cx="653584" cy="307777"/>
          </a:xfrm>
          <a:prstGeom prst="rect">
            <a:avLst/>
          </a:prstGeom>
          <a:noFill/>
        </p:spPr>
        <p:txBody>
          <a:bodyPr wrap="square" rtlCol="0">
            <a:spAutoFit/>
          </a:bodyPr>
          <a:lstStyle/>
          <a:p>
            <a:r>
              <a:rPr lang="en-IN" sz="140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D4F61E1A-379E-92E9-1C50-FD4884CDE2E3}"/>
              </a:ext>
            </a:extLst>
          </p:cNvPr>
          <p:cNvGraphicFramePr>
            <a:graphicFrameLocks noGrp="1"/>
          </p:cNvGraphicFramePr>
          <p:nvPr>
            <p:extLst>
              <p:ext uri="{D42A27DB-BD31-4B8C-83A1-F6EECF244321}">
                <p14:modId xmlns:p14="http://schemas.microsoft.com/office/powerpoint/2010/main" val="981770945"/>
              </p:ext>
            </p:extLst>
          </p:nvPr>
        </p:nvGraphicFramePr>
        <p:xfrm>
          <a:off x="7693958" y="3742793"/>
          <a:ext cx="3311500" cy="1886900"/>
        </p:xfrm>
        <a:graphic>
          <a:graphicData uri="http://schemas.openxmlformats.org/drawingml/2006/table">
            <a:tbl>
              <a:tblPr firstRow="1" bandRow="1">
                <a:tableStyleId>{D7AC3CCA-C797-4891-BE02-D94E43425B78}</a:tableStyleId>
              </a:tblPr>
              <a:tblGrid>
                <a:gridCol w="662300">
                  <a:extLst>
                    <a:ext uri="{9D8B030D-6E8A-4147-A177-3AD203B41FA5}">
                      <a16:colId xmlns:a16="http://schemas.microsoft.com/office/drawing/2014/main" val="1058269089"/>
                    </a:ext>
                  </a:extLst>
                </a:gridCol>
                <a:gridCol w="662300">
                  <a:extLst>
                    <a:ext uri="{9D8B030D-6E8A-4147-A177-3AD203B41FA5}">
                      <a16:colId xmlns:a16="http://schemas.microsoft.com/office/drawing/2014/main" val="4056843899"/>
                    </a:ext>
                  </a:extLst>
                </a:gridCol>
                <a:gridCol w="662300">
                  <a:extLst>
                    <a:ext uri="{9D8B030D-6E8A-4147-A177-3AD203B41FA5}">
                      <a16:colId xmlns:a16="http://schemas.microsoft.com/office/drawing/2014/main" val="554069125"/>
                    </a:ext>
                  </a:extLst>
                </a:gridCol>
                <a:gridCol w="662300">
                  <a:extLst>
                    <a:ext uri="{9D8B030D-6E8A-4147-A177-3AD203B41FA5}">
                      <a16:colId xmlns:a16="http://schemas.microsoft.com/office/drawing/2014/main" val="4205048657"/>
                    </a:ext>
                  </a:extLst>
                </a:gridCol>
                <a:gridCol w="662300">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-44.37</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-42.33</a:t>
                      </a:r>
                    </a:p>
                  </a:txBody>
                  <a:tcPr>
                    <a:solidFill>
                      <a:schemeClr val="bg1"/>
                    </a:solidFill>
                  </a:tcPr>
                </a:tc>
                <a:tc>
                  <a:txBody>
                    <a:bodyPr/>
                    <a:lstStyle/>
                    <a:p>
                      <a:pPr algn="ctr"/>
                      <a:r>
                        <a:rPr lang="en-US" sz="1400" b="0" dirty="0">
                          <a:latin typeface="Palatino" pitchFamily="2" charset="77"/>
                          <a:ea typeface="Palatino" pitchFamily="2" charset="77"/>
                        </a:rPr>
                        <a:t>-17.10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-83.65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-72.89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14" name="TextBox 13">
            <a:extLst>
              <a:ext uri="{FF2B5EF4-FFF2-40B4-BE49-F238E27FC236}">
                <a16:creationId xmlns:a16="http://schemas.microsoft.com/office/drawing/2014/main" id="{ADD7F8FC-A0CD-0FA5-C0D3-48CD8D5FE41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6" name="Slide Number Placeholder 4">
            <a:extLst>
              <a:ext uri="{FF2B5EF4-FFF2-40B4-BE49-F238E27FC236}">
                <a16:creationId xmlns:a16="http://schemas.microsoft.com/office/drawing/2014/main" id="{E0B69139-6A1A-DE04-BFE3-EBB88B399AE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58722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74526-C337-9104-AE7B-4E1D88762CF8}"/>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5" name="TextBox 4">
            <a:extLst>
              <a:ext uri="{FF2B5EF4-FFF2-40B4-BE49-F238E27FC236}">
                <a16:creationId xmlns:a16="http://schemas.microsoft.com/office/drawing/2014/main" id="{D7E04FB2-1F63-59F5-60F5-DE3E02C704FA}"/>
              </a:ext>
            </a:extLst>
          </p:cNvPr>
          <p:cNvSpPr txBox="1"/>
          <p:nvPr/>
        </p:nvSpPr>
        <p:spPr>
          <a:xfrm>
            <a:off x="860857" y="678631"/>
            <a:ext cx="812802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CONVOLUTIONAL NEURAL NETWORKS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79BB751-E73B-ADDB-5816-EDC8221BF59C}"/>
              </a:ext>
            </a:extLst>
          </p:cNvPr>
          <p:cNvGraphicFramePr>
            <a:graphicFrameLocks noGrp="1"/>
          </p:cNvGraphicFramePr>
          <p:nvPr>
            <p:extLst>
              <p:ext uri="{D42A27DB-BD31-4B8C-83A1-F6EECF244321}">
                <p14:modId xmlns:p14="http://schemas.microsoft.com/office/powerpoint/2010/main" val="2603814690"/>
              </p:ext>
            </p:extLst>
          </p:nvPr>
        </p:nvGraphicFramePr>
        <p:xfrm>
          <a:off x="1287983" y="1599250"/>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9" name="Table 8">
            <a:extLst>
              <a:ext uri="{FF2B5EF4-FFF2-40B4-BE49-F238E27FC236}">
                <a16:creationId xmlns:a16="http://schemas.microsoft.com/office/drawing/2014/main" id="{4933A186-4A06-6389-E202-29EC1B802AA1}"/>
              </a:ext>
            </a:extLst>
          </p:cNvPr>
          <p:cNvGraphicFramePr>
            <a:graphicFrameLocks noGrp="1"/>
          </p:cNvGraphicFramePr>
          <p:nvPr>
            <p:extLst>
              <p:ext uri="{D42A27DB-BD31-4B8C-83A1-F6EECF244321}">
                <p14:modId xmlns:p14="http://schemas.microsoft.com/office/powerpoint/2010/main" val="3445548341"/>
              </p:ext>
            </p:extLst>
          </p:nvPr>
        </p:nvGraphicFramePr>
        <p:xfrm>
          <a:off x="1287982" y="5144452"/>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0" name="Table 9">
            <a:extLst>
              <a:ext uri="{FF2B5EF4-FFF2-40B4-BE49-F238E27FC236}">
                <a16:creationId xmlns:a16="http://schemas.microsoft.com/office/drawing/2014/main" id="{8559E71A-0A33-6716-D423-E46ABD0027B8}"/>
              </a:ext>
            </a:extLst>
          </p:cNvPr>
          <p:cNvGraphicFramePr>
            <a:graphicFrameLocks noGrp="1"/>
          </p:cNvGraphicFramePr>
          <p:nvPr>
            <p:extLst>
              <p:ext uri="{D42A27DB-BD31-4B8C-83A1-F6EECF244321}">
                <p14:modId xmlns:p14="http://schemas.microsoft.com/office/powerpoint/2010/main" val="1946193503"/>
              </p:ext>
            </p:extLst>
          </p:nvPr>
        </p:nvGraphicFramePr>
        <p:xfrm>
          <a:off x="1287983" y="3371851"/>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199F5FD9-A284-A5E7-4982-54CE9CE06D0A}"/>
              </a:ext>
            </a:extLst>
          </p:cNvPr>
          <p:cNvGraphicFramePr>
            <a:graphicFrameLocks noGrp="1"/>
          </p:cNvGraphicFramePr>
          <p:nvPr>
            <p:extLst>
              <p:ext uri="{D42A27DB-BD31-4B8C-83A1-F6EECF244321}">
                <p14:modId xmlns:p14="http://schemas.microsoft.com/office/powerpoint/2010/main" val="3750942511"/>
              </p:ext>
            </p:extLst>
          </p:nvPr>
        </p:nvGraphicFramePr>
        <p:xfrm>
          <a:off x="5915736" y="18313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14" name="Table 13">
            <a:extLst>
              <a:ext uri="{FF2B5EF4-FFF2-40B4-BE49-F238E27FC236}">
                <a16:creationId xmlns:a16="http://schemas.microsoft.com/office/drawing/2014/main" id="{1CBBD75D-4C00-5A99-D81D-5DC86EB0291D}"/>
              </a:ext>
            </a:extLst>
          </p:cNvPr>
          <p:cNvGraphicFramePr>
            <a:graphicFrameLocks noGrp="1"/>
          </p:cNvGraphicFramePr>
          <p:nvPr>
            <p:extLst>
              <p:ext uri="{D42A27DB-BD31-4B8C-83A1-F6EECF244321}">
                <p14:modId xmlns:p14="http://schemas.microsoft.com/office/powerpoint/2010/main" val="4040387012"/>
              </p:ext>
            </p:extLst>
          </p:nvPr>
        </p:nvGraphicFramePr>
        <p:xfrm>
          <a:off x="5915736" y="36039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graphicFrame>
        <p:nvGraphicFramePr>
          <p:cNvPr id="15" name="Table 14">
            <a:extLst>
              <a:ext uri="{FF2B5EF4-FFF2-40B4-BE49-F238E27FC236}">
                <a16:creationId xmlns:a16="http://schemas.microsoft.com/office/drawing/2014/main" id="{C61E2DEA-D6AB-5AF1-0EF2-B91B26B69D1E}"/>
              </a:ext>
            </a:extLst>
          </p:cNvPr>
          <p:cNvGraphicFramePr>
            <a:graphicFrameLocks noGrp="1"/>
          </p:cNvGraphicFramePr>
          <p:nvPr>
            <p:extLst>
              <p:ext uri="{D42A27DB-BD31-4B8C-83A1-F6EECF244321}">
                <p14:modId xmlns:p14="http://schemas.microsoft.com/office/powerpoint/2010/main" val="3430209572"/>
              </p:ext>
            </p:extLst>
          </p:nvPr>
        </p:nvGraphicFramePr>
        <p:xfrm>
          <a:off x="5915735" y="5376551"/>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sp>
        <p:nvSpPr>
          <p:cNvPr id="16" name="TextBox 15">
            <a:extLst>
              <a:ext uri="{FF2B5EF4-FFF2-40B4-BE49-F238E27FC236}">
                <a16:creationId xmlns:a16="http://schemas.microsoft.com/office/drawing/2014/main" id="{08A7BE78-D5C1-A75D-3476-0E84D89F0393}"/>
              </a:ext>
            </a:extLst>
          </p:cNvPr>
          <p:cNvSpPr txBox="1"/>
          <p:nvPr/>
        </p:nvSpPr>
        <p:spPr>
          <a:xfrm>
            <a:off x="4300893" y="2176583"/>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7" name="TextBox 16">
            <a:extLst>
              <a:ext uri="{FF2B5EF4-FFF2-40B4-BE49-F238E27FC236}">
                <a16:creationId xmlns:a16="http://schemas.microsoft.com/office/drawing/2014/main" id="{4B5CDCBE-3F21-F782-070C-BCDA4969B96D}"/>
              </a:ext>
            </a:extLst>
          </p:cNvPr>
          <p:cNvSpPr txBox="1"/>
          <p:nvPr/>
        </p:nvSpPr>
        <p:spPr>
          <a:xfrm>
            <a:off x="4300893" y="3949184"/>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8" name="TextBox 17">
            <a:extLst>
              <a:ext uri="{FF2B5EF4-FFF2-40B4-BE49-F238E27FC236}">
                <a16:creationId xmlns:a16="http://schemas.microsoft.com/office/drawing/2014/main" id="{36668F74-8E57-AFA6-3C51-1078B51B2F46}"/>
              </a:ext>
            </a:extLst>
          </p:cNvPr>
          <p:cNvSpPr txBox="1"/>
          <p:nvPr/>
        </p:nvSpPr>
        <p:spPr>
          <a:xfrm>
            <a:off x="4300893" y="5725457"/>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graphicFrame>
        <p:nvGraphicFramePr>
          <p:cNvPr id="19" name="Table 18">
            <a:extLst>
              <a:ext uri="{FF2B5EF4-FFF2-40B4-BE49-F238E27FC236}">
                <a16:creationId xmlns:a16="http://schemas.microsoft.com/office/drawing/2014/main" id="{9D9D6D02-1822-6CAF-6021-E0E3D7A60017}"/>
              </a:ext>
            </a:extLst>
          </p:cNvPr>
          <p:cNvGraphicFramePr>
            <a:graphicFrameLocks noGrp="1"/>
          </p:cNvGraphicFramePr>
          <p:nvPr>
            <p:extLst>
              <p:ext uri="{D42A27DB-BD31-4B8C-83A1-F6EECF244321}">
                <p14:modId xmlns:p14="http://schemas.microsoft.com/office/powerpoint/2010/main" val="279014498"/>
              </p:ext>
            </p:extLst>
          </p:nvPr>
        </p:nvGraphicFramePr>
        <p:xfrm>
          <a:off x="9450871" y="53765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53</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-32</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0" name="Table 19">
            <a:extLst>
              <a:ext uri="{FF2B5EF4-FFF2-40B4-BE49-F238E27FC236}">
                <a16:creationId xmlns:a16="http://schemas.microsoft.com/office/drawing/2014/main" id="{C3DB55D2-8893-B982-C4EA-5EB62788E6AE}"/>
              </a:ext>
            </a:extLst>
          </p:cNvPr>
          <p:cNvGraphicFramePr>
            <a:graphicFrameLocks noGrp="1"/>
          </p:cNvGraphicFramePr>
          <p:nvPr>
            <p:extLst>
              <p:ext uri="{D42A27DB-BD31-4B8C-83A1-F6EECF244321}">
                <p14:modId xmlns:p14="http://schemas.microsoft.com/office/powerpoint/2010/main" val="4141484926"/>
              </p:ext>
            </p:extLst>
          </p:nvPr>
        </p:nvGraphicFramePr>
        <p:xfrm>
          <a:off x="9450871" y="36039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1" name="Table 20">
            <a:extLst>
              <a:ext uri="{FF2B5EF4-FFF2-40B4-BE49-F238E27FC236}">
                <a16:creationId xmlns:a16="http://schemas.microsoft.com/office/drawing/2014/main" id="{0C05C724-4947-435D-5A56-F10AA789A9E0}"/>
              </a:ext>
            </a:extLst>
          </p:cNvPr>
          <p:cNvGraphicFramePr>
            <a:graphicFrameLocks noGrp="1"/>
          </p:cNvGraphicFramePr>
          <p:nvPr>
            <p:extLst>
              <p:ext uri="{D42A27DB-BD31-4B8C-83A1-F6EECF244321}">
                <p14:modId xmlns:p14="http://schemas.microsoft.com/office/powerpoint/2010/main" val="3224744133"/>
              </p:ext>
            </p:extLst>
          </p:nvPr>
        </p:nvGraphicFramePr>
        <p:xfrm>
          <a:off x="9450871" y="183134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22" name="Right Arrow 21">
            <a:extLst>
              <a:ext uri="{FF2B5EF4-FFF2-40B4-BE49-F238E27FC236}">
                <a16:creationId xmlns:a16="http://schemas.microsoft.com/office/drawing/2014/main" id="{0A4AE59E-DA31-AEBE-49C9-A6D6FC3D4E41}"/>
              </a:ext>
            </a:extLst>
          </p:cNvPr>
          <p:cNvSpPr/>
          <p:nvPr/>
        </p:nvSpPr>
        <p:spPr>
          <a:xfrm>
            <a:off x="8203061" y="2198200"/>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1848F82-33F1-C3A6-5D0F-09B08647F865}"/>
              </a:ext>
            </a:extLst>
          </p:cNvPr>
          <p:cNvSpPr/>
          <p:nvPr/>
        </p:nvSpPr>
        <p:spPr>
          <a:xfrm>
            <a:off x="8203062" y="3970801"/>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285C391-60BC-70C8-459C-C044CE87EA60}"/>
              </a:ext>
            </a:extLst>
          </p:cNvPr>
          <p:cNvSpPr/>
          <p:nvPr/>
        </p:nvSpPr>
        <p:spPr>
          <a:xfrm>
            <a:off x="8203061" y="5737293"/>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5DF8DC8-7498-AD7B-870B-F7F7B49AF25A}"/>
              </a:ext>
            </a:extLst>
          </p:cNvPr>
          <p:cNvSpPr txBox="1"/>
          <p:nvPr/>
        </p:nvSpPr>
        <p:spPr>
          <a:xfrm>
            <a:off x="702291" y="6655443"/>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26" name="Slide Number Placeholder 4">
            <a:extLst>
              <a:ext uri="{FF2B5EF4-FFF2-40B4-BE49-F238E27FC236}">
                <a16:creationId xmlns:a16="http://schemas.microsoft.com/office/drawing/2014/main" id="{738E382F-E6C3-8137-78F4-64A004584E02}"/>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7378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74526-C337-9104-AE7B-4E1D88762CF8}"/>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5" name="TextBox 4">
            <a:extLst>
              <a:ext uri="{FF2B5EF4-FFF2-40B4-BE49-F238E27FC236}">
                <a16:creationId xmlns:a16="http://schemas.microsoft.com/office/drawing/2014/main" id="{D7E04FB2-1F63-59F5-60F5-DE3E02C704FA}"/>
              </a:ext>
            </a:extLst>
          </p:cNvPr>
          <p:cNvSpPr txBox="1"/>
          <p:nvPr/>
        </p:nvSpPr>
        <p:spPr>
          <a:xfrm>
            <a:off x="860857" y="678631"/>
            <a:ext cx="812802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CONVOLUTIONAL NEURAL NETWORKS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79BB751-E73B-ADDB-5816-EDC8221BF59C}"/>
              </a:ext>
            </a:extLst>
          </p:cNvPr>
          <p:cNvGraphicFramePr>
            <a:graphicFrameLocks noGrp="1"/>
          </p:cNvGraphicFramePr>
          <p:nvPr>
            <p:extLst>
              <p:ext uri="{D42A27DB-BD31-4B8C-83A1-F6EECF244321}">
                <p14:modId xmlns:p14="http://schemas.microsoft.com/office/powerpoint/2010/main" val="1421606456"/>
              </p:ext>
            </p:extLst>
          </p:nvPr>
        </p:nvGraphicFramePr>
        <p:xfrm>
          <a:off x="1287983" y="1599250"/>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9" name="Table 8">
            <a:extLst>
              <a:ext uri="{FF2B5EF4-FFF2-40B4-BE49-F238E27FC236}">
                <a16:creationId xmlns:a16="http://schemas.microsoft.com/office/drawing/2014/main" id="{4933A186-4A06-6389-E202-29EC1B802AA1}"/>
              </a:ext>
            </a:extLst>
          </p:cNvPr>
          <p:cNvGraphicFramePr>
            <a:graphicFrameLocks noGrp="1"/>
          </p:cNvGraphicFramePr>
          <p:nvPr>
            <p:extLst>
              <p:ext uri="{D42A27DB-BD31-4B8C-83A1-F6EECF244321}">
                <p14:modId xmlns:p14="http://schemas.microsoft.com/office/powerpoint/2010/main" val="3697726420"/>
              </p:ext>
            </p:extLst>
          </p:nvPr>
        </p:nvGraphicFramePr>
        <p:xfrm>
          <a:off x="1287982" y="5144452"/>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0" name="Table 9">
            <a:extLst>
              <a:ext uri="{FF2B5EF4-FFF2-40B4-BE49-F238E27FC236}">
                <a16:creationId xmlns:a16="http://schemas.microsoft.com/office/drawing/2014/main" id="{8559E71A-0A33-6716-D423-E46ABD0027B8}"/>
              </a:ext>
            </a:extLst>
          </p:cNvPr>
          <p:cNvGraphicFramePr>
            <a:graphicFrameLocks noGrp="1"/>
          </p:cNvGraphicFramePr>
          <p:nvPr>
            <p:extLst>
              <p:ext uri="{D42A27DB-BD31-4B8C-83A1-F6EECF244321}">
                <p14:modId xmlns:p14="http://schemas.microsoft.com/office/powerpoint/2010/main" val="2276145583"/>
              </p:ext>
            </p:extLst>
          </p:nvPr>
        </p:nvGraphicFramePr>
        <p:xfrm>
          <a:off x="1287983" y="3371851"/>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199F5FD9-A284-A5E7-4982-54CE9CE06D0A}"/>
              </a:ext>
            </a:extLst>
          </p:cNvPr>
          <p:cNvGraphicFramePr>
            <a:graphicFrameLocks noGrp="1"/>
          </p:cNvGraphicFramePr>
          <p:nvPr/>
        </p:nvGraphicFramePr>
        <p:xfrm>
          <a:off x="5915736" y="18313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14" name="Table 13">
            <a:extLst>
              <a:ext uri="{FF2B5EF4-FFF2-40B4-BE49-F238E27FC236}">
                <a16:creationId xmlns:a16="http://schemas.microsoft.com/office/drawing/2014/main" id="{1CBBD75D-4C00-5A99-D81D-5DC86EB0291D}"/>
              </a:ext>
            </a:extLst>
          </p:cNvPr>
          <p:cNvGraphicFramePr>
            <a:graphicFrameLocks noGrp="1"/>
          </p:cNvGraphicFramePr>
          <p:nvPr/>
        </p:nvGraphicFramePr>
        <p:xfrm>
          <a:off x="5915736" y="36039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graphicFrame>
        <p:nvGraphicFramePr>
          <p:cNvPr id="15" name="Table 14">
            <a:extLst>
              <a:ext uri="{FF2B5EF4-FFF2-40B4-BE49-F238E27FC236}">
                <a16:creationId xmlns:a16="http://schemas.microsoft.com/office/drawing/2014/main" id="{C61E2DEA-D6AB-5AF1-0EF2-B91B26B69D1E}"/>
              </a:ext>
            </a:extLst>
          </p:cNvPr>
          <p:cNvGraphicFramePr>
            <a:graphicFrameLocks noGrp="1"/>
          </p:cNvGraphicFramePr>
          <p:nvPr/>
        </p:nvGraphicFramePr>
        <p:xfrm>
          <a:off x="5915735" y="5376551"/>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sp>
        <p:nvSpPr>
          <p:cNvPr id="16" name="TextBox 15">
            <a:extLst>
              <a:ext uri="{FF2B5EF4-FFF2-40B4-BE49-F238E27FC236}">
                <a16:creationId xmlns:a16="http://schemas.microsoft.com/office/drawing/2014/main" id="{08A7BE78-D5C1-A75D-3476-0E84D89F0393}"/>
              </a:ext>
            </a:extLst>
          </p:cNvPr>
          <p:cNvSpPr txBox="1"/>
          <p:nvPr/>
        </p:nvSpPr>
        <p:spPr>
          <a:xfrm>
            <a:off x="4300893" y="2176583"/>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7" name="TextBox 16">
            <a:extLst>
              <a:ext uri="{FF2B5EF4-FFF2-40B4-BE49-F238E27FC236}">
                <a16:creationId xmlns:a16="http://schemas.microsoft.com/office/drawing/2014/main" id="{4B5CDCBE-3F21-F782-070C-BCDA4969B96D}"/>
              </a:ext>
            </a:extLst>
          </p:cNvPr>
          <p:cNvSpPr txBox="1"/>
          <p:nvPr/>
        </p:nvSpPr>
        <p:spPr>
          <a:xfrm>
            <a:off x="4300893" y="3949184"/>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8" name="TextBox 17">
            <a:extLst>
              <a:ext uri="{FF2B5EF4-FFF2-40B4-BE49-F238E27FC236}">
                <a16:creationId xmlns:a16="http://schemas.microsoft.com/office/drawing/2014/main" id="{36668F74-8E57-AFA6-3C51-1078B51B2F46}"/>
              </a:ext>
            </a:extLst>
          </p:cNvPr>
          <p:cNvSpPr txBox="1"/>
          <p:nvPr/>
        </p:nvSpPr>
        <p:spPr>
          <a:xfrm>
            <a:off x="4300893" y="5725457"/>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graphicFrame>
        <p:nvGraphicFramePr>
          <p:cNvPr id="19" name="Table 18">
            <a:extLst>
              <a:ext uri="{FF2B5EF4-FFF2-40B4-BE49-F238E27FC236}">
                <a16:creationId xmlns:a16="http://schemas.microsoft.com/office/drawing/2014/main" id="{9D9D6D02-1822-6CAF-6021-E0E3D7A60017}"/>
              </a:ext>
            </a:extLst>
          </p:cNvPr>
          <p:cNvGraphicFramePr>
            <a:graphicFrameLocks noGrp="1"/>
          </p:cNvGraphicFramePr>
          <p:nvPr>
            <p:extLst>
              <p:ext uri="{D42A27DB-BD31-4B8C-83A1-F6EECF244321}">
                <p14:modId xmlns:p14="http://schemas.microsoft.com/office/powerpoint/2010/main" val="108800050"/>
              </p:ext>
            </p:extLst>
          </p:nvPr>
        </p:nvGraphicFramePr>
        <p:xfrm>
          <a:off x="9450871" y="53765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0" name="Table 19">
            <a:extLst>
              <a:ext uri="{FF2B5EF4-FFF2-40B4-BE49-F238E27FC236}">
                <a16:creationId xmlns:a16="http://schemas.microsoft.com/office/drawing/2014/main" id="{C3DB55D2-8893-B982-C4EA-5EB62788E6AE}"/>
              </a:ext>
            </a:extLst>
          </p:cNvPr>
          <p:cNvGraphicFramePr>
            <a:graphicFrameLocks noGrp="1"/>
          </p:cNvGraphicFramePr>
          <p:nvPr>
            <p:extLst>
              <p:ext uri="{D42A27DB-BD31-4B8C-83A1-F6EECF244321}">
                <p14:modId xmlns:p14="http://schemas.microsoft.com/office/powerpoint/2010/main" val="3182504081"/>
              </p:ext>
            </p:extLst>
          </p:nvPr>
        </p:nvGraphicFramePr>
        <p:xfrm>
          <a:off x="9450871" y="36039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1" name="Table 20">
            <a:extLst>
              <a:ext uri="{FF2B5EF4-FFF2-40B4-BE49-F238E27FC236}">
                <a16:creationId xmlns:a16="http://schemas.microsoft.com/office/drawing/2014/main" id="{0C05C724-4947-435D-5A56-F10AA789A9E0}"/>
              </a:ext>
            </a:extLst>
          </p:cNvPr>
          <p:cNvGraphicFramePr>
            <a:graphicFrameLocks noGrp="1"/>
          </p:cNvGraphicFramePr>
          <p:nvPr>
            <p:extLst>
              <p:ext uri="{D42A27DB-BD31-4B8C-83A1-F6EECF244321}">
                <p14:modId xmlns:p14="http://schemas.microsoft.com/office/powerpoint/2010/main" val="3594281243"/>
              </p:ext>
            </p:extLst>
          </p:nvPr>
        </p:nvGraphicFramePr>
        <p:xfrm>
          <a:off x="9450871" y="183134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22" name="Right Arrow 21">
            <a:extLst>
              <a:ext uri="{FF2B5EF4-FFF2-40B4-BE49-F238E27FC236}">
                <a16:creationId xmlns:a16="http://schemas.microsoft.com/office/drawing/2014/main" id="{0A4AE59E-DA31-AEBE-49C9-A6D6FC3D4E41}"/>
              </a:ext>
            </a:extLst>
          </p:cNvPr>
          <p:cNvSpPr/>
          <p:nvPr/>
        </p:nvSpPr>
        <p:spPr>
          <a:xfrm>
            <a:off x="8203061" y="2198200"/>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1848F82-33F1-C3A6-5D0F-09B08647F865}"/>
              </a:ext>
            </a:extLst>
          </p:cNvPr>
          <p:cNvSpPr/>
          <p:nvPr/>
        </p:nvSpPr>
        <p:spPr>
          <a:xfrm>
            <a:off x="8203062" y="3970801"/>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285C391-60BC-70C8-459C-C044CE87EA60}"/>
              </a:ext>
            </a:extLst>
          </p:cNvPr>
          <p:cNvSpPr/>
          <p:nvPr/>
        </p:nvSpPr>
        <p:spPr>
          <a:xfrm>
            <a:off x="8203061" y="5737293"/>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42FC7C-C75A-8997-F5F3-B3FE08CE29E0}"/>
              </a:ext>
            </a:extLst>
          </p:cNvPr>
          <p:cNvSpPr txBox="1"/>
          <p:nvPr/>
        </p:nvSpPr>
        <p:spPr>
          <a:xfrm>
            <a:off x="702290" y="6655443"/>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4">
            <a:extLst>
              <a:ext uri="{FF2B5EF4-FFF2-40B4-BE49-F238E27FC236}">
                <a16:creationId xmlns:a16="http://schemas.microsoft.com/office/drawing/2014/main" id="{EC3796BD-81FC-29BC-6E8C-10908C0BE8B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8654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74526-C337-9104-AE7B-4E1D88762CF8}"/>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5" name="TextBox 4">
            <a:extLst>
              <a:ext uri="{FF2B5EF4-FFF2-40B4-BE49-F238E27FC236}">
                <a16:creationId xmlns:a16="http://schemas.microsoft.com/office/drawing/2014/main" id="{D7E04FB2-1F63-59F5-60F5-DE3E02C704FA}"/>
              </a:ext>
            </a:extLst>
          </p:cNvPr>
          <p:cNvSpPr txBox="1"/>
          <p:nvPr/>
        </p:nvSpPr>
        <p:spPr>
          <a:xfrm>
            <a:off x="860857" y="678631"/>
            <a:ext cx="812802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CONVOLUTIONAL NEURAL NETWORKS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79BB751-E73B-ADDB-5816-EDC8221BF59C}"/>
              </a:ext>
            </a:extLst>
          </p:cNvPr>
          <p:cNvGraphicFramePr>
            <a:graphicFrameLocks noGrp="1"/>
          </p:cNvGraphicFramePr>
          <p:nvPr>
            <p:extLst>
              <p:ext uri="{D42A27DB-BD31-4B8C-83A1-F6EECF244321}">
                <p14:modId xmlns:p14="http://schemas.microsoft.com/office/powerpoint/2010/main" val="3540154938"/>
              </p:ext>
            </p:extLst>
          </p:nvPr>
        </p:nvGraphicFramePr>
        <p:xfrm>
          <a:off x="1287983" y="1599250"/>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9" name="Table 8">
            <a:extLst>
              <a:ext uri="{FF2B5EF4-FFF2-40B4-BE49-F238E27FC236}">
                <a16:creationId xmlns:a16="http://schemas.microsoft.com/office/drawing/2014/main" id="{4933A186-4A06-6389-E202-29EC1B802AA1}"/>
              </a:ext>
            </a:extLst>
          </p:cNvPr>
          <p:cNvGraphicFramePr>
            <a:graphicFrameLocks noGrp="1"/>
          </p:cNvGraphicFramePr>
          <p:nvPr>
            <p:extLst>
              <p:ext uri="{D42A27DB-BD31-4B8C-83A1-F6EECF244321}">
                <p14:modId xmlns:p14="http://schemas.microsoft.com/office/powerpoint/2010/main" val="261234128"/>
              </p:ext>
            </p:extLst>
          </p:nvPr>
        </p:nvGraphicFramePr>
        <p:xfrm>
          <a:off x="1287982" y="5144452"/>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0" name="Table 9">
            <a:extLst>
              <a:ext uri="{FF2B5EF4-FFF2-40B4-BE49-F238E27FC236}">
                <a16:creationId xmlns:a16="http://schemas.microsoft.com/office/drawing/2014/main" id="{8559E71A-0A33-6716-D423-E46ABD0027B8}"/>
              </a:ext>
            </a:extLst>
          </p:cNvPr>
          <p:cNvGraphicFramePr>
            <a:graphicFrameLocks noGrp="1"/>
          </p:cNvGraphicFramePr>
          <p:nvPr>
            <p:extLst>
              <p:ext uri="{D42A27DB-BD31-4B8C-83A1-F6EECF244321}">
                <p14:modId xmlns:p14="http://schemas.microsoft.com/office/powerpoint/2010/main" val="1658196307"/>
              </p:ext>
            </p:extLst>
          </p:nvPr>
        </p:nvGraphicFramePr>
        <p:xfrm>
          <a:off x="1287983" y="3371851"/>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199F5FD9-A284-A5E7-4982-54CE9CE06D0A}"/>
              </a:ext>
            </a:extLst>
          </p:cNvPr>
          <p:cNvGraphicFramePr>
            <a:graphicFrameLocks noGrp="1"/>
          </p:cNvGraphicFramePr>
          <p:nvPr/>
        </p:nvGraphicFramePr>
        <p:xfrm>
          <a:off x="5915736" y="18313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14" name="Table 13">
            <a:extLst>
              <a:ext uri="{FF2B5EF4-FFF2-40B4-BE49-F238E27FC236}">
                <a16:creationId xmlns:a16="http://schemas.microsoft.com/office/drawing/2014/main" id="{1CBBD75D-4C00-5A99-D81D-5DC86EB0291D}"/>
              </a:ext>
            </a:extLst>
          </p:cNvPr>
          <p:cNvGraphicFramePr>
            <a:graphicFrameLocks noGrp="1"/>
          </p:cNvGraphicFramePr>
          <p:nvPr/>
        </p:nvGraphicFramePr>
        <p:xfrm>
          <a:off x="5915736" y="36039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graphicFrame>
        <p:nvGraphicFramePr>
          <p:cNvPr id="15" name="Table 14">
            <a:extLst>
              <a:ext uri="{FF2B5EF4-FFF2-40B4-BE49-F238E27FC236}">
                <a16:creationId xmlns:a16="http://schemas.microsoft.com/office/drawing/2014/main" id="{C61E2DEA-D6AB-5AF1-0EF2-B91B26B69D1E}"/>
              </a:ext>
            </a:extLst>
          </p:cNvPr>
          <p:cNvGraphicFramePr>
            <a:graphicFrameLocks noGrp="1"/>
          </p:cNvGraphicFramePr>
          <p:nvPr/>
        </p:nvGraphicFramePr>
        <p:xfrm>
          <a:off x="5915735" y="5376551"/>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sp>
        <p:nvSpPr>
          <p:cNvPr id="16" name="TextBox 15">
            <a:extLst>
              <a:ext uri="{FF2B5EF4-FFF2-40B4-BE49-F238E27FC236}">
                <a16:creationId xmlns:a16="http://schemas.microsoft.com/office/drawing/2014/main" id="{08A7BE78-D5C1-A75D-3476-0E84D89F0393}"/>
              </a:ext>
            </a:extLst>
          </p:cNvPr>
          <p:cNvSpPr txBox="1"/>
          <p:nvPr/>
        </p:nvSpPr>
        <p:spPr>
          <a:xfrm>
            <a:off x="4300893" y="2176583"/>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7" name="TextBox 16">
            <a:extLst>
              <a:ext uri="{FF2B5EF4-FFF2-40B4-BE49-F238E27FC236}">
                <a16:creationId xmlns:a16="http://schemas.microsoft.com/office/drawing/2014/main" id="{4B5CDCBE-3F21-F782-070C-BCDA4969B96D}"/>
              </a:ext>
            </a:extLst>
          </p:cNvPr>
          <p:cNvSpPr txBox="1"/>
          <p:nvPr/>
        </p:nvSpPr>
        <p:spPr>
          <a:xfrm>
            <a:off x="4300893" y="3949184"/>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8" name="TextBox 17">
            <a:extLst>
              <a:ext uri="{FF2B5EF4-FFF2-40B4-BE49-F238E27FC236}">
                <a16:creationId xmlns:a16="http://schemas.microsoft.com/office/drawing/2014/main" id="{36668F74-8E57-AFA6-3C51-1078B51B2F46}"/>
              </a:ext>
            </a:extLst>
          </p:cNvPr>
          <p:cNvSpPr txBox="1"/>
          <p:nvPr/>
        </p:nvSpPr>
        <p:spPr>
          <a:xfrm>
            <a:off x="4300893" y="5725457"/>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graphicFrame>
        <p:nvGraphicFramePr>
          <p:cNvPr id="19" name="Table 18">
            <a:extLst>
              <a:ext uri="{FF2B5EF4-FFF2-40B4-BE49-F238E27FC236}">
                <a16:creationId xmlns:a16="http://schemas.microsoft.com/office/drawing/2014/main" id="{9D9D6D02-1822-6CAF-6021-E0E3D7A60017}"/>
              </a:ext>
            </a:extLst>
          </p:cNvPr>
          <p:cNvGraphicFramePr>
            <a:graphicFrameLocks noGrp="1"/>
          </p:cNvGraphicFramePr>
          <p:nvPr>
            <p:extLst>
              <p:ext uri="{D42A27DB-BD31-4B8C-83A1-F6EECF244321}">
                <p14:modId xmlns:p14="http://schemas.microsoft.com/office/powerpoint/2010/main" val="1201454930"/>
              </p:ext>
            </p:extLst>
          </p:nvPr>
        </p:nvGraphicFramePr>
        <p:xfrm>
          <a:off x="9450871" y="53765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5</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0" name="Table 19">
            <a:extLst>
              <a:ext uri="{FF2B5EF4-FFF2-40B4-BE49-F238E27FC236}">
                <a16:creationId xmlns:a16="http://schemas.microsoft.com/office/drawing/2014/main" id="{C3DB55D2-8893-B982-C4EA-5EB62788E6AE}"/>
              </a:ext>
            </a:extLst>
          </p:cNvPr>
          <p:cNvGraphicFramePr>
            <a:graphicFrameLocks noGrp="1"/>
          </p:cNvGraphicFramePr>
          <p:nvPr>
            <p:extLst>
              <p:ext uri="{D42A27DB-BD31-4B8C-83A1-F6EECF244321}">
                <p14:modId xmlns:p14="http://schemas.microsoft.com/office/powerpoint/2010/main" val="4155308918"/>
              </p:ext>
            </p:extLst>
          </p:nvPr>
        </p:nvGraphicFramePr>
        <p:xfrm>
          <a:off x="9450871" y="36039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5</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1" name="Table 20">
            <a:extLst>
              <a:ext uri="{FF2B5EF4-FFF2-40B4-BE49-F238E27FC236}">
                <a16:creationId xmlns:a16="http://schemas.microsoft.com/office/drawing/2014/main" id="{0C05C724-4947-435D-5A56-F10AA789A9E0}"/>
              </a:ext>
            </a:extLst>
          </p:cNvPr>
          <p:cNvGraphicFramePr>
            <a:graphicFrameLocks noGrp="1"/>
          </p:cNvGraphicFramePr>
          <p:nvPr>
            <p:extLst>
              <p:ext uri="{D42A27DB-BD31-4B8C-83A1-F6EECF244321}">
                <p14:modId xmlns:p14="http://schemas.microsoft.com/office/powerpoint/2010/main" val="2012540834"/>
              </p:ext>
            </p:extLst>
          </p:nvPr>
        </p:nvGraphicFramePr>
        <p:xfrm>
          <a:off x="9450871" y="183134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22" name="Right Arrow 21">
            <a:extLst>
              <a:ext uri="{FF2B5EF4-FFF2-40B4-BE49-F238E27FC236}">
                <a16:creationId xmlns:a16="http://schemas.microsoft.com/office/drawing/2014/main" id="{0A4AE59E-DA31-AEBE-49C9-A6D6FC3D4E41}"/>
              </a:ext>
            </a:extLst>
          </p:cNvPr>
          <p:cNvSpPr/>
          <p:nvPr/>
        </p:nvSpPr>
        <p:spPr>
          <a:xfrm>
            <a:off x="8203061" y="2198200"/>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1848F82-33F1-C3A6-5D0F-09B08647F865}"/>
              </a:ext>
            </a:extLst>
          </p:cNvPr>
          <p:cNvSpPr/>
          <p:nvPr/>
        </p:nvSpPr>
        <p:spPr>
          <a:xfrm>
            <a:off x="8203062" y="3970801"/>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285C391-60BC-70C8-459C-C044CE87EA60}"/>
              </a:ext>
            </a:extLst>
          </p:cNvPr>
          <p:cNvSpPr/>
          <p:nvPr/>
        </p:nvSpPr>
        <p:spPr>
          <a:xfrm>
            <a:off x="8203061" y="5737293"/>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D6CEDC-C899-BAE0-18E5-E36E04097905}"/>
              </a:ext>
            </a:extLst>
          </p:cNvPr>
          <p:cNvSpPr txBox="1"/>
          <p:nvPr/>
        </p:nvSpPr>
        <p:spPr>
          <a:xfrm>
            <a:off x="645140" y="6655443"/>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4">
            <a:extLst>
              <a:ext uri="{FF2B5EF4-FFF2-40B4-BE49-F238E27FC236}">
                <a16:creationId xmlns:a16="http://schemas.microsoft.com/office/drawing/2014/main" id="{587991F6-CBA8-1DBB-0083-BAFDF388B0D7}"/>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47704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8E398-E4B8-CA98-AEAC-E2E4432B9CCC}"/>
              </a:ext>
            </a:extLst>
          </p:cNvPr>
          <p:cNvSpPr txBox="1"/>
          <p:nvPr/>
        </p:nvSpPr>
        <p:spPr>
          <a:xfrm>
            <a:off x="860857" y="678631"/>
            <a:ext cx="812802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POOLING LAYER</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Table 4">
            <a:extLst>
              <a:ext uri="{FF2B5EF4-FFF2-40B4-BE49-F238E27FC236}">
                <a16:creationId xmlns:a16="http://schemas.microsoft.com/office/drawing/2014/main" id="{0EA0AAC3-7525-91DF-612C-9C24C66FE32F}"/>
              </a:ext>
            </a:extLst>
          </p:cNvPr>
          <p:cNvGraphicFramePr>
            <a:graphicFrameLocks noGrp="1"/>
          </p:cNvGraphicFramePr>
          <p:nvPr>
            <p:extLst>
              <p:ext uri="{D42A27DB-BD31-4B8C-83A1-F6EECF244321}">
                <p14:modId xmlns:p14="http://schemas.microsoft.com/office/powerpoint/2010/main" val="2409360593"/>
              </p:ext>
            </p:extLst>
          </p:nvPr>
        </p:nvGraphicFramePr>
        <p:xfrm>
          <a:off x="1788955" y="1990163"/>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5</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6" name="Table 5">
            <a:extLst>
              <a:ext uri="{FF2B5EF4-FFF2-40B4-BE49-F238E27FC236}">
                <a16:creationId xmlns:a16="http://schemas.microsoft.com/office/drawing/2014/main" id="{3FAEFBBD-6215-136D-9F1A-7BD35A727206}"/>
              </a:ext>
            </a:extLst>
          </p:cNvPr>
          <p:cNvGraphicFramePr>
            <a:graphicFrameLocks noGrp="1"/>
          </p:cNvGraphicFramePr>
          <p:nvPr>
            <p:extLst>
              <p:ext uri="{D42A27DB-BD31-4B8C-83A1-F6EECF244321}">
                <p14:modId xmlns:p14="http://schemas.microsoft.com/office/powerpoint/2010/main" val="3310227489"/>
              </p:ext>
            </p:extLst>
          </p:nvPr>
        </p:nvGraphicFramePr>
        <p:xfrm>
          <a:off x="8604250" y="2141028"/>
          <a:ext cx="1666422" cy="758070"/>
        </p:xfrm>
        <a:graphic>
          <a:graphicData uri="http://schemas.openxmlformats.org/drawingml/2006/table">
            <a:tbl>
              <a:tblPr firstRow="1" bandRow="1">
                <a:tableStyleId>{D7AC3CCA-C797-4891-BE02-D94E43425B78}</a:tableStyleId>
              </a:tblPr>
              <a:tblGrid>
                <a:gridCol w="833211">
                  <a:extLst>
                    <a:ext uri="{9D8B030D-6E8A-4147-A177-3AD203B41FA5}">
                      <a16:colId xmlns:a16="http://schemas.microsoft.com/office/drawing/2014/main" val="1434291671"/>
                    </a:ext>
                  </a:extLst>
                </a:gridCol>
                <a:gridCol w="833211">
                  <a:extLst>
                    <a:ext uri="{9D8B030D-6E8A-4147-A177-3AD203B41FA5}">
                      <a16:colId xmlns:a16="http://schemas.microsoft.com/office/drawing/2014/main" val="1612781148"/>
                    </a:ext>
                  </a:extLst>
                </a:gridCol>
              </a:tblGrid>
              <a:tr h="379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Palatino" pitchFamily="2" charset="77"/>
                          <a:ea typeface="Palatino" pitchFamily="2" charset="77"/>
                        </a:rPr>
                        <a:t>56</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12</a:t>
                      </a:r>
                    </a:p>
                  </a:txBody>
                  <a:tcPr>
                    <a:solidFill>
                      <a:schemeClr val="bg2">
                        <a:lumMod val="60000"/>
                        <a:lumOff val="40000"/>
                      </a:schemeClr>
                    </a:solidFill>
                  </a:tcPr>
                </a:tc>
                <a:extLst>
                  <a:ext uri="{0D108BD9-81ED-4DB2-BD59-A6C34878D82A}">
                    <a16:rowId xmlns:a16="http://schemas.microsoft.com/office/drawing/2014/main" val="1892962361"/>
                  </a:ext>
                </a:extLst>
              </a:tr>
              <a:tr h="379035">
                <a:tc>
                  <a:txBody>
                    <a:bodyPr/>
                    <a:lstStyle/>
                    <a:p>
                      <a:pPr algn="ctr"/>
                      <a:r>
                        <a:rPr lang="en-US" sz="1400" dirty="0">
                          <a:latin typeface="Palatino" pitchFamily="2" charset="77"/>
                          <a:ea typeface="Palatino" pitchFamily="2" charset="77"/>
                        </a:rPr>
                        <a:t>56</a:t>
                      </a:r>
                    </a:p>
                  </a:txBody>
                  <a:tcPr>
                    <a:solidFill>
                      <a:schemeClr val="bg2">
                        <a:lumMod val="60000"/>
                        <a:lumOff val="40000"/>
                      </a:schemeClr>
                    </a:solidFill>
                  </a:tcPr>
                </a:tc>
                <a:tc>
                  <a:txBody>
                    <a:bodyPr/>
                    <a:lstStyle/>
                    <a:p>
                      <a:pPr algn="ctr"/>
                      <a:r>
                        <a:rPr lang="en-US" sz="1400" dirty="0">
                          <a:latin typeface="Palatino" pitchFamily="2" charset="77"/>
                          <a:ea typeface="Palatino" pitchFamily="2" charset="77"/>
                        </a:rPr>
                        <a:t>12</a:t>
                      </a:r>
                    </a:p>
                  </a:txBody>
                  <a:tcPr>
                    <a:solidFill>
                      <a:schemeClr val="bg2">
                        <a:lumMod val="60000"/>
                        <a:lumOff val="40000"/>
                      </a:schemeClr>
                    </a:solidFill>
                  </a:tcPr>
                </a:tc>
                <a:extLst>
                  <a:ext uri="{0D108BD9-81ED-4DB2-BD59-A6C34878D82A}">
                    <a16:rowId xmlns:a16="http://schemas.microsoft.com/office/drawing/2014/main" val="480928487"/>
                  </a:ext>
                </a:extLst>
              </a:tr>
            </a:tbl>
          </a:graphicData>
        </a:graphic>
      </p:graphicFrame>
      <p:sp>
        <p:nvSpPr>
          <p:cNvPr id="7" name="Right Arrow 6">
            <a:extLst>
              <a:ext uri="{FF2B5EF4-FFF2-40B4-BE49-F238E27FC236}">
                <a16:creationId xmlns:a16="http://schemas.microsoft.com/office/drawing/2014/main" id="{E86DD0C8-0E2E-FF1C-088A-22C3D097A2F2}"/>
              </a:ext>
            </a:extLst>
          </p:cNvPr>
          <p:cNvSpPr/>
          <p:nvPr/>
        </p:nvSpPr>
        <p:spPr>
          <a:xfrm>
            <a:off x="4846864" y="2246171"/>
            <a:ext cx="2498272" cy="547784"/>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83687DF-D215-FA28-EE69-A6A7CF071B5E}"/>
              </a:ext>
            </a:extLst>
          </p:cNvPr>
          <p:cNvGraphicFramePr>
            <a:graphicFrameLocks noGrp="1"/>
          </p:cNvGraphicFramePr>
          <p:nvPr>
            <p:extLst>
              <p:ext uri="{D42A27DB-BD31-4B8C-83A1-F6EECF244321}">
                <p14:modId xmlns:p14="http://schemas.microsoft.com/office/powerpoint/2010/main" val="192986954"/>
              </p:ext>
            </p:extLst>
          </p:nvPr>
        </p:nvGraphicFramePr>
        <p:xfrm>
          <a:off x="5575980" y="1484973"/>
          <a:ext cx="1040040" cy="731520"/>
        </p:xfrm>
        <a:graphic>
          <a:graphicData uri="http://schemas.openxmlformats.org/drawingml/2006/table">
            <a:tbl>
              <a:tblPr firstRow="1" bandRow="1">
                <a:tableStyleId>{D7AC3CCA-C797-4891-BE02-D94E43425B78}</a:tableStyleId>
              </a:tblPr>
              <a:tblGrid>
                <a:gridCol w="520020">
                  <a:extLst>
                    <a:ext uri="{9D8B030D-6E8A-4147-A177-3AD203B41FA5}">
                      <a16:colId xmlns:a16="http://schemas.microsoft.com/office/drawing/2014/main" val="1434291671"/>
                    </a:ext>
                  </a:extLst>
                </a:gridCol>
                <a:gridCol w="520020">
                  <a:extLst>
                    <a:ext uri="{9D8B030D-6E8A-4147-A177-3AD203B41FA5}">
                      <a16:colId xmlns:a16="http://schemas.microsoft.com/office/drawing/2014/main" val="1612781148"/>
                    </a:ext>
                  </a:extLst>
                </a:gridCol>
              </a:tblGrid>
              <a:tr h="326464">
                <a:tc>
                  <a:txBody>
                    <a:bodyPr/>
                    <a:lstStyle/>
                    <a:p>
                      <a:endParaRPr lang="en-US" dirty="0"/>
                    </a:p>
                  </a:txBody>
                  <a:tcPr>
                    <a:solidFill>
                      <a:schemeClr val="bg2">
                        <a:lumMod val="60000"/>
                        <a:lumOff val="40000"/>
                      </a:schemeClr>
                    </a:solidFill>
                  </a:tcPr>
                </a:tc>
                <a:tc>
                  <a:txBody>
                    <a:bodyPr/>
                    <a:lstStyle/>
                    <a:p>
                      <a:endParaRPr lang="en-US" dirty="0"/>
                    </a:p>
                  </a:txBody>
                  <a:tcPr>
                    <a:solidFill>
                      <a:schemeClr val="bg2">
                        <a:lumMod val="60000"/>
                        <a:lumOff val="40000"/>
                      </a:schemeClr>
                    </a:solidFill>
                  </a:tcPr>
                </a:tc>
                <a:extLst>
                  <a:ext uri="{0D108BD9-81ED-4DB2-BD59-A6C34878D82A}">
                    <a16:rowId xmlns:a16="http://schemas.microsoft.com/office/drawing/2014/main" val="1892962361"/>
                  </a:ext>
                </a:extLst>
              </a:tr>
              <a:tr h="326464">
                <a:tc>
                  <a:txBody>
                    <a:bodyPr/>
                    <a:lstStyle/>
                    <a:p>
                      <a:endParaRPr lang="en-US"/>
                    </a:p>
                  </a:txBody>
                  <a:tcPr>
                    <a:solidFill>
                      <a:schemeClr val="bg2">
                        <a:lumMod val="60000"/>
                        <a:lumOff val="40000"/>
                      </a:schemeClr>
                    </a:solidFill>
                  </a:tcPr>
                </a:tc>
                <a:tc>
                  <a:txBody>
                    <a:bodyPr/>
                    <a:lstStyle/>
                    <a:p>
                      <a:endParaRPr lang="en-US" dirty="0"/>
                    </a:p>
                  </a:txBody>
                  <a:tcPr>
                    <a:solidFill>
                      <a:schemeClr val="bg2">
                        <a:lumMod val="60000"/>
                        <a:lumOff val="40000"/>
                      </a:schemeClr>
                    </a:solidFill>
                  </a:tcPr>
                </a:tc>
                <a:extLst>
                  <a:ext uri="{0D108BD9-81ED-4DB2-BD59-A6C34878D82A}">
                    <a16:rowId xmlns:a16="http://schemas.microsoft.com/office/drawing/2014/main" val="480928487"/>
                  </a:ext>
                </a:extLst>
              </a:tr>
            </a:tbl>
          </a:graphicData>
        </a:graphic>
      </p:graphicFrame>
      <p:sp>
        <p:nvSpPr>
          <p:cNvPr id="9" name="TextBox 8">
            <a:extLst>
              <a:ext uri="{FF2B5EF4-FFF2-40B4-BE49-F238E27FC236}">
                <a16:creationId xmlns:a16="http://schemas.microsoft.com/office/drawing/2014/main" id="{9578DA5D-0209-C7F4-DBA4-695921F6D3B8}"/>
              </a:ext>
            </a:extLst>
          </p:cNvPr>
          <p:cNvSpPr txBox="1"/>
          <p:nvPr/>
        </p:nvSpPr>
        <p:spPr>
          <a:xfrm flipH="1">
            <a:off x="5329382" y="2766948"/>
            <a:ext cx="1533236" cy="523220"/>
          </a:xfrm>
          <a:prstGeom prst="rect">
            <a:avLst/>
          </a:prstGeom>
          <a:noFill/>
        </p:spPr>
        <p:txBody>
          <a:bodyPr wrap="square" rtlCol="0">
            <a:spAutoFit/>
          </a:bodyPr>
          <a:lstStyle/>
          <a:p>
            <a:r>
              <a:rPr lang="en-IN" sz="1400" dirty="0">
                <a:latin typeface="Verdana" panose="020B0604030504040204" pitchFamily="34" charset="0"/>
                <a:ea typeface="Verdana" panose="020B0604030504040204" pitchFamily="34" charset="0"/>
                <a:cs typeface="Verdana" panose="020B0604030504040204" pitchFamily="34" charset="0"/>
              </a:rPr>
              <a:t>Pooling Layer</a:t>
            </a:r>
          </a:p>
          <a:p>
            <a:r>
              <a:rPr lang="en-IN" sz="1400" dirty="0">
                <a:latin typeface="Verdana" panose="020B0604030504040204" pitchFamily="34" charset="0"/>
                <a:ea typeface="Verdana" panose="020B0604030504040204" pitchFamily="34" charset="0"/>
                <a:cs typeface="Verdana" panose="020B0604030504040204" pitchFamily="34" charset="0"/>
              </a:rPr>
              <a:t>[Max Pooling]</a:t>
            </a:r>
          </a:p>
        </p:txBody>
      </p:sp>
      <p:sp>
        <p:nvSpPr>
          <p:cNvPr id="11" name="TextBox 10">
            <a:extLst>
              <a:ext uri="{FF2B5EF4-FFF2-40B4-BE49-F238E27FC236}">
                <a16:creationId xmlns:a16="http://schemas.microsoft.com/office/drawing/2014/main" id="{917C47E5-AFDB-4F02-F07E-8C99DE3D77C3}"/>
              </a:ext>
            </a:extLst>
          </p:cNvPr>
          <p:cNvSpPr txBox="1"/>
          <p:nvPr/>
        </p:nvSpPr>
        <p:spPr>
          <a:xfrm>
            <a:off x="936851" y="3808037"/>
            <a:ext cx="10623778" cy="888705"/>
          </a:xfrm>
          <a:prstGeom prst="rect">
            <a:avLst/>
          </a:prstGeom>
          <a:noFill/>
        </p:spPr>
        <p:txBody>
          <a:bodyPr wrap="square">
            <a:spAutoFit/>
          </a:bodyPr>
          <a:lstStyle/>
          <a:p>
            <a:pPr algn="l">
              <a:lnSpc>
                <a:spcPct val="150000"/>
              </a:lnSpc>
            </a:pPr>
            <a:r>
              <a:rPr lang="en-US" sz="1800" dirty="0">
                <a:solidFill>
                  <a:schemeClr val="tx1"/>
                </a:solidFill>
                <a:effectLst/>
                <a:latin typeface="Palatino" pitchFamily="2" charset="77"/>
                <a:ea typeface="Palatino" pitchFamily="2" charset="77"/>
              </a:rPr>
              <a:t>In Pooling layer 3*3 matrix is reduced to 2*2 matrix, this is done by selecting the maximum of the particular 2*2 matrix for the particular position. Figure 15 shows the Pooling Layer.</a:t>
            </a:r>
            <a:endParaRPr lang="en-IN" sz="1800" dirty="0">
              <a:solidFill>
                <a:schemeClr val="tx1"/>
              </a:solidFill>
              <a:effectLst/>
              <a:latin typeface="Palatino" pitchFamily="2" charset="77"/>
              <a:ea typeface="Palatino" pitchFamily="2" charset="77"/>
            </a:endParaRPr>
          </a:p>
        </p:txBody>
      </p:sp>
      <p:sp>
        <p:nvSpPr>
          <p:cNvPr id="12" name="TextBox 11">
            <a:extLst>
              <a:ext uri="{FF2B5EF4-FFF2-40B4-BE49-F238E27FC236}">
                <a16:creationId xmlns:a16="http://schemas.microsoft.com/office/drawing/2014/main" id="{28382D5C-2E24-B7EF-C00D-69BC81E7FA11}"/>
              </a:ext>
            </a:extLst>
          </p:cNvPr>
          <p:cNvSpPr txBox="1"/>
          <p:nvPr/>
        </p:nvSpPr>
        <p:spPr>
          <a:xfrm>
            <a:off x="8539031" y="3025883"/>
            <a:ext cx="1796860" cy="523220"/>
          </a:xfrm>
          <a:prstGeom prst="rect">
            <a:avLst/>
          </a:prstGeom>
          <a:noFill/>
        </p:spPr>
        <p:txBody>
          <a:bodyPr wrap="square" rtlCol="0">
            <a:spAutoFit/>
          </a:bodyPr>
          <a:lstStyle/>
          <a:p>
            <a:pPr algn="ctr"/>
            <a:r>
              <a:rPr lang="en-IN" sz="1400" dirty="0">
                <a:latin typeface="Verdana" panose="020B0604030504040204" pitchFamily="34" charset="0"/>
                <a:ea typeface="Verdana" panose="020B0604030504040204" pitchFamily="34" charset="0"/>
                <a:cs typeface="Verdana" panose="020B0604030504040204" pitchFamily="34" charset="0"/>
              </a:rPr>
              <a:t>Pooled output:</a:t>
            </a:r>
          </a:p>
          <a:p>
            <a:pPr algn="ctr"/>
            <a:r>
              <a:rPr lang="en-IN" sz="1400" dirty="0">
                <a:latin typeface="Verdana" panose="020B0604030504040204" pitchFamily="34" charset="0"/>
                <a:ea typeface="Verdana" panose="020B0604030504040204" pitchFamily="34" charset="0"/>
                <a:cs typeface="Verdana" panose="020B0604030504040204" pitchFamily="34" charset="0"/>
              </a:rPr>
              <a:t> 2*2 Matrix</a:t>
            </a:r>
          </a:p>
        </p:txBody>
      </p:sp>
      <p:sp>
        <p:nvSpPr>
          <p:cNvPr id="13" name="TextBox 12">
            <a:extLst>
              <a:ext uri="{FF2B5EF4-FFF2-40B4-BE49-F238E27FC236}">
                <a16:creationId xmlns:a16="http://schemas.microsoft.com/office/drawing/2014/main" id="{750E7C64-FF4A-EAF4-76D6-95ED90776420}"/>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4" name="Slide Number Placeholder 4">
            <a:extLst>
              <a:ext uri="{FF2B5EF4-FFF2-40B4-BE49-F238E27FC236}">
                <a16:creationId xmlns:a16="http://schemas.microsoft.com/office/drawing/2014/main" id="{FC984D4E-C701-032E-8465-8C11701975A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2880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F927A9-09D0-F18D-0949-DB6F68887A26}"/>
              </a:ext>
            </a:extLst>
          </p:cNvPr>
          <p:cNvSpPr txBox="1"/>
          <p:nvPr/>
        </p:nvSpPr>
        <p:spPr>
          <a:xfrm>
            <a:off x="1250071" y="182171"/>
            <a:ext cx="989967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FULLY CONNECTED LAYER AND OUTPUT LAYER</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3">
            <a:extLst>
              <a:ext uri="{FF2B5EF4-FFF2-40B4-BE49-F238E27FC236}">
                <a16:creationId xmlns:a16="http://schemas.microsoft.com/office/drawing/2014/main" id="{CA228A1B-7657-2466-BCA8-52B2075478BA}"/>
              </a:ext>
            </a:extLst>
          </p:cNvPr>
          <p:cNvGraphicFramePr>
            <a:graphicFrameLocks noGrp="1"/>
          </p:cNvGraphicFramePr>
          <p:nvPr>
            <p:extLst>
              <p:ext uri="{D42A27DB-BD31-4B8C-83A1-F6EECF244321}">
                <p14:modId xmlns:p14="http://schemas.microsoft.com/office/powerpoint/2010/main" val="1410132942"/>
              </p:ext>
            </p:extLst>
          </p:nvPr>
        </p:nvGraphicFramePr>
        <p:xfrm>
          <a:off x="1431471" y="1272386"/>
          <a:ext cx="1666422" cy="758070"/>
        </p:xfrm>
        <a:graphic>
          <a:graphicData uri="http://schemas.openxmlformats.org/drawingml/2006/table">
            <a:tbl>
              <a:tblPr firstRow="1" bandRow="1">
                <a:tableStyleId>{D7AC3CCA-C797-4891-BE02-D94E43425B78}</a:tableStyleId>
              </a:tblPr>
              <a:tblGrid>
                <a:gridCol w="833211">
                  <a:extLst>
                    <a:ext uri="{9D8B030D-6E8A-4147-A177-3AD203B41FA5}">
                      <a16:colId xmlns:a16="http://schemas.microsoft.com/office/drawing/2014/main" val="1434291671"/>
                    </a:ext>
                  </a:extLst>
                </a:gridCol>
                <a:gridCol w="833211">
                  <a:extLst>
                    <a:ext uri="{9D8B030D-6E8A-4147-A177-3AD203B41FA5}">
                      <a16:colId xmlns:a16="http://schemas.microsoft.com/office/drawing/2014/main" val="1612781148"/>
                    </a:ext>
                  </a:extLst>
                </a:gridCol>
              </a:tblGrid>
              <a:tr h="379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1892962361"/>
                  </a:ext>
                </a:extLst>
              </a:tr>
              <a:tr h="379035">
                <a:tc>
                  <a:txBody>
                    <a:bodyPr/>
                    <a:lstStyle/>
                    <a:p>
                      <a:pPr algn="ctr"/>
                      <a:r>
                        <a:rPr lang="en-US" sz="140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480928487"/>
                  </a:ext>
                </a:extLst>
              </a:tr>
            </a:tbl>
          </a:graphicData>
        </a:graphic>
      </p:graphicFrame>
      <p:graphicFrame>
        <p:nvGraphicFramePr>
          <p:cNvPr id="5" name="Table 4">
            <a:extLst>
              <a:ext uri="{FF2B5EF4-FFF2-40B4-BE49-F238E27FC236}">
                <a16:creationId xmlns:a16="http://schemas.microsoft.com/office/drawing/2014/main" id="{A374D03A-BC30-B005-EAA5-81B01C481FFB}"/>
              </a:ext>
            </a:extLst>
          </p:cNvPr>
          <p:cNvGraphicFramePr>
            <a:graphicFrameLocks noGrp="1"/>
          </p:cNvGraphicFramePr>
          <p:nvPr>
            <p:extLst>
              <p:ext uri="{D42A27DB-BD31-4B8C-83A1-F6EECF244321}">
                <p14:modId xmlns:p14="http://schemas.microsoft.com/office/powerpoint/2010/main" val="3497253562"/>
              </p:ext>
            </p:extLst>
          </p:nvPr>
        </p:nvGraphicFramePr>
        <p:xfrm>
          <a:off x="5407064" y="909741"/>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193526715"/>
                  </a:ext>
                </a:extLst>
              </a:tr>
            </a:tbl>
          </a:graphicData>
        </a:graphic>
      </p:graphicFrame>
      <p:sp>
        <p:nvSpPr>
          <p:cNvPr id="7" name="TextBox 6">
            <a:extLst>
              <a:ext uri="{FF2B5EF4-FFF2-40B4-BE49-F238E27FC236}">
                <a16:creationId xmlns:a16="http://schemas.microsoft.com/office/drawing/2014/main" id="{2B9100D9-C1CA-0075-A61F-2A9B5C41F491}"/>
              </a:ext>
            </a:extLst>
          </p:cNvPr>
          <p:cNvSpPr txBox="1"/>
          <p:nvPr/>
        </p:nvSpPr>
        <p:spPr>
          <a:xfrm>
            <a:off x="8368393" y="854687"/>
            <a:ext cx="2473779" cy="1593467"/>
          </a:xfrm>
          <a:prstGeom prst="rect">
            <a:avLst/>
          </a:prstGeom>
          <a:solidFill>
            <a:schemeClr val="accent6">
              <a:lumMod val="75000"/>
            </a:schemeClr>
          </a:solidFill>
          <a:ln>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8CB043F9-95D0-54F9-A060-B428DB794D78}"/>
              </a:ext>
            </a:extLst>
          </p:cNvPr>
          <p:cNvSpPr txBox="1"/>
          <p:nvPr/>
        </p:nvSpPr>
        <p:spPr>
          <a:xfrm flipH="1">
            <a:off x="8747069" y="1291792"/>
            <a:ext cx="1716426" cy="738664"/>
          </a:xfrm>
          <a:prstGeom prst="rect">
            <a:avLst/>
          </a:prstGeom>
          <a:noFill/>
        </p:spPr>
        <p:txBody>
          <a:bodyPr wrap="square" rtlCol="0">
            <a:spAutoFit/>
          </a:bodyPr>
          <a:lstStyle/>
          <a:p>
            <a:pPr algn="ctr"/>
            <a:r>
              <a:rPr lang="en-IN" sz="1400" dirty="0">
                <a:latin typeface="Verdana" panose="020B0604030504040204" pitchFamily="34" charset="0"/>
                <a:ea typeface="Verdana" panose="020B0604030504040204" pitchFamily="34" charset="0"/>
                <a:cs typeface="Verdana" panose="020B0604030504040204" pitchFamily="34" charset="0"/>
              </a:rPr>
              <a:t>THE FULLY</a:t>
            </a:r>
          </a:p>
          <a:p>
            <a:pPr algn="ctr"/>
            <a:r>
              <a:rPr lang="en-IN" sz="1400" dirty="0">
                <a:latin typeface="Verdana" panose="020B0604030504040204" pitchFamily="34" charset="0"/>
                <a:ea typeface="Verdana" panose="020B0604030504040204" pitchFamily="34" charset="0"/>
                <a:cs typeface="Verdana" panose="020B0604030504040204" pitchFamily="34" charset="0"/>
              </a:rPr>
              <a:t>CONNECTED LAYER</a:t>
            </a:r>
          </a:p>
        </p:txBody>
      </p:sp>
      <p:sp>
        <p:nvSpPr>
          <p:cNvPr id="9" name="Right Arrow 8">
            <a:extLst>
              <a:ext uri="{FF2B5EF4-FFF2-40B4-BE49-F238E27FC236}">
                <a16:creationId xmlns:a16="http://schemas.microsoft.com/office/drawing/2014/main" id="{EB9893EA-41FF-A1ED-8091-3DDED0640023}"/>
              </a:ext>
            </a:extLst>
          </p:cNvPr>
          <p:cNvSpPr/>
          <p:nvPr/>
        </p:nvSpPr>
        <p:spPr>
          <a:xfrm>
            <a:off x="3830335" y="1488372"/>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F163D63C-2BF6-67E9-ADC5-12B00FE382AC}"/>
              </a:ext>
            </a:extLst>
          </p:cNvPr>
          <p:cNvSpPr/>
          <p:nvPr/>
        </p:nvSpPr>
        <p:spPr>
          <a:xfrm>
            <a:off x="6896776" y="1485589"/>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18922A-9978-EF49-4350-C2E003536D6D}"/>
              </a:ext>
            </a:extLst>
          </p:cNvPr>
          <p:cNvSpPr txBox="1"/>
          <p:nvPr/>
        </p:nvSpPr>
        <p:spPr>
          <a:xfrm>
            <a:off x="1326276" y="2558787"/>
            <a:ext cx="2474577" cy="307777"/>
          </a:xfrm>
          <a:prstGeom prst="rect">
            <a:avLst/>
          </a:prstGeom>
          <a:noFill/>
        </p:spPr>
        <p:txBody>
          <a:bodyPr wrap="square" rtlCol="0">
            <a:spAutoFit/>
          </a:bodyPr>
          <a:lstStyle/>
          <a:p>
            <a:r>
              <a:rPr lang="en-IN" sz="1400" dirty="0">
                <a:latin typeface="Verdana" panose="020B0604030504040204" pitchFamily="34" charset="0"/>
                <a:ea typeface="Verdana" panose="020B0604030504040204" pitchFamily="34" charset="0"/>
                <a:cs typeface="Verdana" panose="020B0604030504040204" pitchFamily="34" charset="0"/>
              </a:rPr>
              <a:t>From Pooling layer</a:t>
            </a:r>
          </a:p>
        </p:txBody>
      </p:sp>
      <p:sp>
        <p:nvSpPr>
          <p:cNvPr id="12" name="TextBox 11">
            <a:extLst>
              <a:ext uri="{FF2B5EF4-FFF2-40B4-BE49-F238E27FC236}">
                <a16:creationId xmlns:a16="http://schemas.microsoft.com/office/drawing/2014/main" id="{C711523E-3551-1A75-4313-D5252500312E}"/>
              </a:ext>
            </a:extLst>
          </p:cNvPr>
          <p:cNvSpPr txBox="1"/>
          <p:nvPr/>
        </p:nvSpPr>
        <p:spPr>
          <a:xfrm>
            <a:off x="5026591" y="2558787"/>
            <a:ext cx="1836206" cy="307777"/>
          </a:xfrm>
          <a:prstGeom prst="rect">
            <a:avLst/>
          </a:prstGeom>
          <a:noFill/>
        </p:spPr>
        <p:txBody>
          <a:bodyPr wrap="square" rtlCol="0">
            <a:spAutoFit/>
          </a:bodyPr>
          <a:lstStyle/>
          <a:p>
            <a:r>
              <a:rPr lang="en-IN" sz="1400" dirty="0">
                <a:latin typeface="Verdana" panose="020B0604030504040204" pitchFamily="34" charset="0"/>
                <a:ea typeface="Verdana" panose="020B0604030504040204" pitchFamily="34" charset="0"/>
                <a:cs typeface="Verdana" panose="020B0604030504040204" pitchFamily="34" charset="0"/>
              </a:rPr>
              <a:t>Flattened Matrix</a:t>
            </a:r>
          </a:p>
        </p:txBody>
      </p:sp>
      <p:sp>
        <p:nvSpPr>
          <p:cNvPr id="14" name="TextBox 13">
            <a:extLst>
              <a:ext uri="{FF2B5EF4-FFF2-40B4-BE49-F238E27FC236}">
                <a16:creationId xmlns:a16="http://schemas.microsoft.com/office/drawing/2014/main" id="{C4B79779-1B80-E72A-ABD1-83C3FB99EDA9}"/>
              </a:ext>
            </a:extLst>
          </p:cNvPr>
          <p:cNvSpPr txBox="1"/>
          <p:nvPr/>
        </p:nvSpPr>
        <p:spPr>
          <a:xfrm>
            <a:off x="2614468" y="6428785"/>
            <a:ext cx="5985164" cy="584775"/>
          </a:xfrm>
          <a:prstGeom prst="rect">
            <a:avLst/>
          </a:prstGeom>
          <a:noFill/>
        </p:spPr>
        <p:txBody>
          <a:bodyPr wrap="square" rtlCol="0">
            <a:spAutoFit/>
          </a:bodyPr>
          <a:lstStyle/>
          <a:p>
            <a:pPr algn="ctr"/>
            <a:r>
              <a:rPr lang="en-US" sz="1400" dirty="0">
                <a:effectLst/>
                <a:latin typeface="Verdana" panose="020B0604030504040204" pitchFamily="34" charset="0"/>
                <a:ea typeface="Verdana" panose="020B0604030504040204" pitchFamily="34" charset="0"/>
                <a:cs typeface="Verdana" panose="020B0604030504040204" pitchFamily="34" charset="0"/>
              </a:rPr>
              <a:t>Fig 10: Fully connected layer and Output layer</a:t>
            </a:r>
            <a:endParaRPr lang="en-IN" sz="1400" dirty="0">
              <a:effectLst/>
              <a:latin typeface="Verdana" panose="020B0604030504040204" pitchFamily="34" charset="0"/>
              <a:ea typeface="Verdana" panose="020B0604030504040204" pitchFamily="34" charset="0"/>
              <a:cs typeface="Verdana" panose="020B0604030504040204" pitchFamily="34" charset="0"/>
            </a:endParaRPr>
          </a:p>
          <a:p>
            <a:endParaRPr lang="en-IN" dirty="0"/>
          </a:p>
        </p:txBody>
      </p:sp>
      <p:sp>
        <p:nvSpPr>
          <p:cNvPr id="16" name="Rectangle 15">
            <a:extLst>
              <a:ext uri="{FF2B5EF4-FFF2-40B4-BE49-F238E27FC236}">
                <a16:creationId xmlns:a16="http://schemas.microsoft.com/office/drawing/2014/main" id="{2066E432-C527-D926-51C4-D19BC0A6B328}"/>
              </a:ext>
            </a:extLst>
          </p:cNvPr>
          <p:cNvSpPr/>
          <p:nvPr/>
        </p:nvSpPr>
        <p:spPr>
          <a:xfrm>
            <a:off x="7518400" y="3797300"/>
            <a:ext cx="774700" cy="2349500"/>
          </a:xfrm>
          <a:prstGeom prst="rect">
            <a:avLst/>
          </a:prstGeom>
          <a:solidFill>
            <a:srgbClr val="D1AB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0F5088-00D7-BC95-6F22-21D67D4A2991}"/>
              </a:ext>
            </a:extLst>
          </p:cNvPr>
          <p:cNvSpPr/>
          <p:nvPr/>
        </p:nvSpPr>
        <p:spPr>
          <a:xfrm>
            <a:off x="4241800" y="3340100"/>
            <a:ext cx="952500" cy="29845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47A75D-2BFF-E7BC-58D4-4F75CC310E39}"/>
              </a:ext>
            </a:extLst>
          </p:cNvPr>
          <p:cNvSpPr/>
          <p:nvPr/>
        </p:nvSpPr>
        <p:spPr>
          <a:xfrm>
            <a:off x="5956300" y="3352800"/>
            <a:ext cx="952500" cy="29845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27CBE4-55B3-5A99-0D71-7D27028C6751}"/>
              </a:ext>
            </a:extLst>
          </p:cNvPr>
          <p:cNvSpPr/>
          <p:nvPr/>
        </p:nvSpPr>
        <p:spPr>
          <a:xfrm>
            <a:off x="2870200" y="3810000"/>
            <a:ext cx="774700" cy="2349500"/>
          </a:xfrm>
          <a:prstGeom prst="rect">
            <a:avLst/>
          </a:prstGeom>
          <a:solidFill>
            <a:srgbClr val="D1AB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2F0748-6FA5-F705-3DBE-8014B08B9026}"/>
              </a:ext>
            </a:extLst>
          </p:cNvPr>
          <p:cNvSpPr/>
          <p:nvPr/>
        </p:nvSpPr>
        <p:spPr>
          <a:xfrm>
            <a:off x="8775700" y="4432300"/>
            <a:ext cx="800100" cy="13462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E66F258-F886-A7CB-2C4B-C025C277B64E}"/>
              </a:ext>
            </a:extLst>
          </p:cNvPr>
          <p:cNvSpPr/>
          <p:nvPr/>
        </p:nvSpPr>
        <p:spPr>
          <a:xfrm>
            <a:off x="2120900" y="4635500"/>
            <a:ext cx="6477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56DD08-2EFB-A962-1E27-852BE3CCA54F}"/>
              </a:ext>
            </a:extLst>
          </p:cNvPr>
          <p:cNvSpPr/>
          <p:nvPr/>
        </p:nvSpPr>
        <p:spPr>
          <a:xfrm>
            <a:off x="3086100" y="3911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93F5F82-6464-3BF5-01FE-6350758D82E5}"/>
              </a:ext>
            </a:extLst>
          </p:cNvPr>
          <p:cNvSpPr/>
          <p:nvPr/>
        </p:nvSpPr>
        <p:spPr>
          <a:xfrm>
            <a:off x="3060700" y="44831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0912858-DCA5-59F4-3D1F-67BB61D8C377}"/>
              </a:ext>
            </a:extLst>
          </p:cNvPr>
          <p:cNvSpPr/>
          <p:nvPr/>
        </p:nvSpPr>
        <p:spPr>
          <a:xfrm>
            <a:off x="3073400" y="5041900"/>
            <a:ext cx="381000" cy="40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782E7D-45CA-8A41-21BF-39C731DF5061}"/>
              </a:ext>
            </a:extLst>
          </p:cNvPr>
          <p:cNvSpPr/>
          <p:nvPr/>
        </p:nvSpPr>
        <p:spPr>
          <a:xfrm>
            <a:off x="3073400" y="5664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78D2060-9680-0E3D-DB18-C127F2660A48}"/>
              </a:ext>
            </a:extLst>
          </p:cNvPr>
          <p:cNvSpPr/>
          <p:nvPr/>
        </p:nvSpPr>
        <p:spPr>
          <a:xfrm>
            <a:off x="4495800" y="35179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C30849A-1CA1-A9F6-C30A-6958F2C1DC63}"/>
              </a:ext>
            </a:extLst>
          </p:cNvPr>
          <p:cNvSpPr/>
          <p:nvPr/>
        </p:nvSpPr>
        <p:spPr>
          <a:xfrm>
            <a:off x="4508500" y="4064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BEF162-ECA2-D2C1-A920-D0BEA3E7D4EB}"/>
              </a:ext>
            </a:extLst>
          </p:cNvPr>
          <p:cNvSpPr/>
          <p:nvPr/>
        </p:nvSpPr>
        <p:spPr>
          <a:xfrm>
            <a:off x="6184900" y="57785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A483E90-47E4-FEC1-5BB8-1555CA40C9A8}"/>
              </a:ext>
            </a:extLst>
          </p:cNvPr>
          <p:cNvSpPr/>
          <p:nvPr/>
        </p:nvSpPr>
        <p:spPr>
          <a:xfrm>
            <a:off x="6197600" y="5207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3AD516-75FC-8919-D975-94B1FDA68350}"/>
              </a:ext>
            </a:extLst>
          </p:cNvPr>
          <p:cNvSpPr/>
          <p:nvPr/>
        </p:nvSpPr>
        <p:spPr>
          <a:xfrm>
            <a:off x="6184900" y="46355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2E554BA-4DAE-E027-064A-A0DBD73BB384}"/>
              </a:ext>
            </a:extLst>
          </p:cNvPr>
          <p:cNvSpPr/>
          <p:nvPr/>
        </p:nvSpPr>
        <p:spPr>
          <a:xfrm>
            <a:off x="6197600" y="4064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F795F4-CF40-34C7-F36D-B6B0DF3579E7}"/>
              </a:ext>
            </a:extLst>
          </p:cNvPr>
          <p:cNvSpPr/>
          <p:nvPr/>
        </p:nvSpPr>
        <p:spPr>
          <a:xfrm>
            <a:off x="4508500" y="46482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3FEB579-C414-4BC7-D84F-C86754D1C2BB}"/>
              </a:ext>
            </a:extLst>
          </p:cNvPr>
          <p:cNvSpPr/>
          <p:nvPr/>
        </p:nvSpPr>
        <p:spPr>
          <a:xfrm>
            <a:off x="4521200" y="5207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2209491-017C-AE55-4429-66EC6665926D}"/>
              </a:ext>
            </a:extLst>
          </p:cNvPr>
          <p:cNvSpPr/>
          <p:nvPr/>
        </p:nvSpPr>
        <p:spPr>
          <a:xfrm>
            <a:off x="4521200" y="57912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044BCDE-62FC-0DE0-2D44-A266E235E262}"/>
              </a:ext>
            </a:extLst>
          </p:cNvPr>
          <p:cNvSpPr/>
          <p:nvPr/>
        </p:nvSpPr>
        <p:spPr>
          <a:xfrm>
            <a:off x="6184900" y="35433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197C8DA-F288-AC09-BA7B-88DA6051940F}"/>
              </a:ext>
            </a:extLst>
          </p:cNvPr>
          <p:cNvSpPr/>
          <p:nvPr/>
        </p:nvSpPr>
        <p:spPr>
          <a:xfrm>
            <a:off x="7632700" y="5461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9DC4518-2AB2-444B-0E11-976C096DA28C}"/>
              </a:ext>
            </a:extLst>
          </p:cNvPr>
          <p:cNvSpPr/>
          <p:nvPr/>
        </p:nvSpPr>
        <p:spPr>
          <a:xfrm>
            <a:off x="7670800" y="47371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355E31D-A413-C1E0-2086-3CD7533C7D14}"/>
              </a:ext>
            </a:extLst>
          </p:cNvPr>
          <p:cNvSpPr/>
          <p:nvPr/>
        </p:nvSpPr>
        <p:spPr>
          <a:xfrm>
            <a:off x="7632700" y="40005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F9D90F-A85E-8EBB-B350-9C3973A14CEF}"/>
              </a:ext>
            </a:extLst>
          </p:cNvPr>
          <p:cNvCxnSpPr>
            <a:stCxn id="22" idx="6"/>
            <a:endCxn id="26" idx="2"/>
          </p:cNvCxnSpPr>
          <p:nvPr/>
        </p:nvCxnSpPr>
        <p:spPr>
          <a:xfrm flipV="1">
            <a:off x="3467100" y="3708400"/>
            <a:ext cx="1028700" cy="393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C9CFDD7-1FD7-22CE-BF55-4111FE49B78B}"/>
              </a:ext>
            </a:extLst>
          </p:cNvPr>
          <p:cNvCxnSpPr>
            <a:stCxn id="23" idx="6"/>
            <a:endCxn id="26" idx="2"/>
          </p:cNvCxnSpPr>
          <p:nvPr/>
        </p:nvCxnSpPr>
        <p:spPr>
          <a:xfrm flipV="1">
            <a:off x="3441700" y="3708400"/>
            <a:ext cx="1054100" cy="965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34FF5E-9AA3-96DB-F6A4-0C3F458ACF62}"/>
              </a:ext>
            </a:extLst>
          </p:cNvPr>
          <p:cNvCxnSpPr>
            <a:stCxn id="24" idx="6"/>
          </p:cNvCxnSpPr>
          <p:nvPr/>
        </p:nvCxnSpPr>
        <p:spPr>
          <a:xfrm flipV="1">
            <a:off x="3454400" y="3741420"/>
            <a:ext cx="1018540" cy="15036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5CC4F1C-746C-1D25-F035-7DEC8A79AEF5}"/>
              </a:ext>
            </a:extLst>
          </p:cNvPr>
          <p:cNvCxnSpPr>
            <a:stCxn id="25" idx="6"/>
          </p:cNvCxnSpPr>
          <p:nvPr/>
        </p:nvCxnSpPr>
        <p:spPr>
          <a:xfrm flipV="1">
            <a:off x="3454400" y="3749040"/>
            <a:ext cx="1026160" cy="21056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A32B7EF-6BE9-227A-90BD-CADD73BD1DBD}"/>
              </a:ext>
            </a:extLst>
          </p:cNvPr>
          <p:cNvCxnSpPr>
            <a:stCxn id="22" idx="6"/>
            <a:endCxn id="27" idx="2"/>
          </p:cNvCxnSpPr>
          <p:nvPr/>
        </p:nvCxnSpPr>
        <p:spPr>
          <a:xfrm>
            <a:off x="3467100" y="4102100"/>
            <a:ext cx="1041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4EF4DC2-D7EA-0F07-7A72-B9A813E352FF}"/>
              </a:ext>
            </a:extLst>
          </p:cNvPr>
          <p:cNvCxnSpPr>
            <a:stCxn id="23" idx="6"/>
          </p:cNvCxnSpPr>
          <p:nvPr/>
        </p:nvCxnSpPr>
        <p:spPr>
          <a:xfrm flipV="1">
            <a:off x="3441700" y="4274820"/>
            <a:ext cx="1038860" cy="398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65A4B0B-93EA-5168-8CC5-F2D4B15FC103}"/>
              </a:ext>
            </a:extLst>
          </p:cNvPr>
          <p:cNvCxnSpPr>
            <a:stCxn id="23" idx="6"/>
            <a:endCxn id="32" idx="2"/>
          </p:cNvCxnSpPr>
          <p:nvPr/>
        </p:nvCxnSpPr>
        <p:spPr>
          <a:xfrm>
            <a:off x="3441700" y="4673600"/>
            <a:ext cx="1066800" cy="165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C454C98-8ED5-3BD2-5E78-0F8D4D9D9191}"/>
              </a:ext>
            </a:extLst>
          </p:cNvPr>
          <p:cNvCxnSpPr>
            <a:stCxn id="23" idx="6"/>
            <a:endCxn id="33" idx="2"/>
          </p:cNvCxnSpPr>
          <p:nvPr/>
        </p:nvCxnSpPr>
        <p:spPr>
          <a:xfrm>
            <a:off x="3441700" y="4673600"/>
            <a:ext cx="1079500" cy="723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B513D7-C903-1854-9290-850310B363E7}"/>
              </a:ext>
            </a:extLst>
          </p:cNvPr>
          <p:cNvCxnSpPr>
            <a:endCxn id="34" idx="2"/>
          </p:cNvCxnSpPr>
          <p:nvPr/>
        </p:nvCxnSpPr>
        <p:spPr>
          <a:xfrm rot="16200000" flipH="1">
            <a:off x="3350260" y="4810760"/>
            <a:ext cx="1287780" cy="1054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B9B2563-3C9A-3DC4-39C4-73460BE11E4D}"/>
              </a:ext>
            </a:extLst>
          </p:cNvPr>
          <p:cNvCxnSpPr>
            <a:stCxn id="24" idx="6"/>
            <a:endCxn id="27" idx="2"/>
          </p:cNvCxnSpPr>
          <p:nvPr/>
        </p:nvCxnSpPr>
        <p:spPr>
          <a:xfrm flipV="1">
            <a:off x="3454400" y="4254500"/>
            <a:ext cx="10541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314AB06-A706-6D6A-5734-2B846B284614}"/>
              </a:ext>
            </a:extLst>
          </p:cNvPr>
          <p:cNvCxnSpPr>
            <a:stCxn id="24" idx="6"/>
          </p:cNvCxnSpPr>
          <p:nvPr/>
        </p:nvCxnSpPr>
        <p:spPr>
          <a:xfrm flipV="1">
            <a:off x="3454400" y="4853940"/>
            <a:ext cx="1041400" cy="3911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C5F146-7ACD-4DB0-FE08-3D3520F1220A}"/>
              </a:ext>
            </a:extLst>
          </p:cNvPr>
          <p:cNvCxnSpPr>
            <a:stCxn id="24" idx="6"/>
            <a:endCxn id="33" idx="2"/>
          </p:cNvCxnSpPr>
          <p:nvPr/>
        </p:nvCxnSpPr>
        <p:spPr>
          <a:xfrm>
            <a:off x="3454400" y="5245100"/>
            <a:ext cx="10668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ADE3EA-08F2-3687-546F-A56522131F05}"/>
              </a:ext>
            </a:extLst>
          </p:cNvPr>
          <p:cNvCxnSpPr>
            <a:stCxn id="24" idx="6"/>
            <a:endCxn id="34" idx="2"/>
          </p:cNvCxnSpPr>
          <p:nvPr/>
        </p:nvCxnSpPr>
        <p:spPr>
          <a:xfrm>
            <a:off x="3454400" y="5245100"/>
            <a:ext cx="1066800" cy="736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2B0702-92A9-3072-B01F-290D4FE58D26}"/>
              </a:ext>
            </a:extLst>
          </p:cNvPr>
          <p:cNvCxnSpPr/>
          <p:nvPr/>
        </p:nvCxnSpPr>
        <p:spPr>
          <a:xfrm>
            <a:off x="3436620" y="4079240"/>
            <a:ext cx="1041400" cy="736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C554F04-293B-4A83-DE21-ACF684AB2494}"/>
              </a:ext>
            </a:extLst>
          </p:cNvPr>
          <p:cNvCxnSpPr>
            <a:stCxn id="22" idx="6"/>
            <a:endCxn id="33" idx="2"/>
          </p:cNvCxnSpPr>
          <p:nvPr/>
        </p:nvCxnSpPr>
        <p:spPr>
          <a:xfrm>
            <a:off x="3467100" y="4102100"/>
            <a:ext cx="1054100" cy="1295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8A2D78-3C23-0D48-AE1D-628FA7FE92C4}"/>
              </a:ext>
            </a:extLst>
          </p:cNvPr>
          <p:cNvCxnSpPr>
            <a:stCxn id="22" idx="6"/>
          </p:cNvCxnSpPr>
          <p:nvPr/>
        </p:nvCxnSpPr>
        <p:spPr>
          <a:xfrm>
            <a:off x="3467100" y="4102100"/>
            <a:ext cx="1043940" cy="1833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2F94C82-4140-DE8E-4449-C36951629970}"/>
              </a:ext>
            </a:extLst>
          </p:cNvPr>
          <p:cNvCxnSpPr>
            <a:stCxn id="25" idx="6"/>
          </p:cNvCxnSpPr>
          <p:nvPr/>
        </p:nvCxnSpPr>
        <p:spPr>
          <a:xfrm flipV="1">
            <a:off x="3454400" y="4274820"/>
            <a:ext cx="1026160" cy="1579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8E07431-0392-D9AF-DFA4-5D1336D5AF0C}"/>
              </a:ext>
            </a:extLst>
          </p:cNvPr>
          <p:cNvCxnSpPr/>
          <p:nvPr/>
        </p:nvCxnSpPr>
        <p:spPr>
          <a:xfrm flipV="1">
            <a:off x="3474720" y="4846320"/>
            <a:ext cx="100584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AF9FF43-12C6-AE89-F02F-330C4D34753C}"/>
              </a:ext>
            </a:extLst>
          </p:cNvPr>
          <p:cNvCxnSpPr>
            <a:stCxn id="25" idx="6"/>
          </p:cNvCxnSpPr>
          <p:nvPr/>
        </p:nvCxnSpPr>
        <p:spPr>
          <a:xfrm flipV="1">
            <a:off x="3454400" y="5417820"/>
            <a:ext cx="1041400" cy="436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376A5EC-7DA0-4645-67F2-20706AD32F84}"/>
              </a:ext>
            </a:extLst>
          </p:cNvPr>
          <p:cNvCxnSpPr>
            <a:stCxn id="25" idx="6"/>
          </p:cNvCxnSpPr>
          <p:nvPr/>
        </p:nvCxnSpPr>
        <p:spPr>
          <a:xfrm>
            <a:off x="3454400" y="5854700"/>
            <a:ext cx="1033780" cy="127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62BE34C-6875-380D-D787-D73FF5CCFC3B}"/>
              </a:ext>
            </a:extLst>
          </p:cNvPr>
          <p:cNvCxnSpPr>
            <a:endCxn id="35" idx="2"/>
          </p:cNvCxnSpPr>
          <p:nvPr/>
        </p:nvCxnSpPr>
        <p:spPr>
          <a:xfrm>
            <a:off x="5006340" y="3733800"/>
            <a:ext cx="117856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D2E7C70-0012-3290-93F4-F1CA480B4911}"/>
              </a:ext>
            </a:extLst>
          </p:cNvPr>
          <p:cNvCxnSpPr>
            <a:endCxn id="31" idx="2"/>
          </p:cNvCxnSpPr>
          <p:nvPr/>
        </p:nvCxnSpPr>
        <p:spPr>
          <a:xfrm>
            <a:off x="5013960" y="3733800"/>
            <a:ext cx="1183640" cy="520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2BE4694-47D2-6718-ECE2-72FAFC39A0FA}"/>
              </a:ext>
            </a:extLst>
          </p:cNvPr>
          <p:cNvCxnSpPr>
            <a:endCxn id="30" idx="2"/>
          </p:cNvCxnSpPr>
          <p:nvPr/>
        </p:nvCxnSpPr>
        <p:spPr>
          <a:xfrm>
            <a:off x="5013960" y="3749040"/>
            <a:ext cx="1170940" cy="1076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26C2AD-A264-4276-17C3-7A447C0F3F1D}"/>
              </a:ext>
            </a:extLst>
          </p:cNvPr>
          <p:cNvCxnSpPr>
            <a:endCxn id="29" idx="2"/>
          </p:cNvCxnSpPr>
          <p:nvPr/>
        </p:nvCxnSpPr>
        <p:spPr>
          <a:xfrm rot="16200000" flipH="1">
            <a:off x="4781550" y="3981450"/>
            <a:ext cx="1648460" cy="11836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1C9C38C-9AA0-5E0D-C1F5-16FB66EC3F99}"/>
              </a:ext>
            </a:extLst>
          </p:cNvPr>
          <p:cNvCxnSpPr>
            <a:endCxn id="28" idx="2"/>
          </p:cNvCxnSpPr>
          <p:nvPr/>
        </p:nvCxnSpPr>
        <p:spPr>
          <a:xfrm rot="16200000" flipH="1">
            <a:off x="4481830" y="4265930"/>
            <a:ext cx="2227580" cy="11785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43FE78-FE31-68EF-D172-ABFCB99EC245}"/>
              </a:ext>
            </a:extLst>
          </p:cNvPr>
          <p:cNvCxnSpPr>
            <a:stCxn id="27" idx="6"/>
            <a:endCxn id="35" idx="2"/>
          </p:cNvCxnSpPr>
          <p:nvPr/>
        </p:nvCxnSpPr>
        <p:spPr>
          <a:xfrm flipV="1">
            <a:off x="4991100" y="3733800"/>
            <a:ext cx="1193800" cy="520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B785995-21EF-5ACA-765D-4E54E8F7A2CD}"/>
              </a:ext>
            </a:extLst>
          </p:cNvPr>
          <p:cNvCxnSpPr>
            <a:endCxn id="31" idx="2"/>
          </p:cNvCxnSpPr>
          <p:nvPr/>
        </p:nvCxnSpPr>
        <p:spPr>
          <a:xfrm flipV="1">
            <a:off x="5013960" y="4254500"/>
            <a:ext cx="118364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2256E6C-E5FD-B8C8-1225-B55854D7F17E}"/>
              </a:ext>
            </a:extLst>
          </p:cNvPr>
          <p:cNvCxnSpPr>
            <a:endCxn id="30" idx="2"/>
          </p:cNvCxnSpPr>
          <p:nvPr/>
        </p:nvCxnSpPr>
        <p:spPr>
          <a:xfrm>
            <a:off x="5021580" y="4251960"/>
            <a:ext cx="1163320" cy="574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DD58C79-8813-E984-8B28-77422521A454}"/>
              </a:ext>
            </a:extLst>
          </p:cNvPr>
          <p:cNvCxnSpPr>
            <a:stCxn id="27" idx="6"/>
            <a:endCxn id="29" idx="2"/>
          </p:cNvCxnSpPr>
          <p:nvPr/>
        </p:nvCxnSpPr>
        <p:spPr>
          <a:xfrm>
            <a:off x="4991100" y="4254500"/>
            <a:ext cx="1206500" cy="1143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CB3AD5C-47A6-9B67-BAC4-F1EB7C202C78}"/>
              </a:ext>
            </a:extLst>
          </p:cNvPr>
          <p:cNvCxnSpPr>
            <a:stCxn id="27" idx="6"/>
            <a:endCxn id="28" idx="2"/>
          </p:cNvCxnSpPr>
          <p:nvPr/>
        </p:nvCxnSpPr>
        <p:spPr>
          <a:xfrm>
            <a:off x="4991100" y="4254500"/>
            <a:ext cx="119380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DBE9CEB-F03C-26D9-E92E-D71CF4C3A0A8}"/>
              </a:ext>
            </a:extLst>
          </p:cNvPr>
          <p:cNvCxnSpPr>
            <a:stCxn id="32" idx="6"/>
          </p:cNvCxnSpPr>
          <p:nvPr/>
        </p:nvCxnSpPr>
        <p:spPr>
          <a:xfrm flipV="1">
            <a:off x="4991100" y="3778624"/>
            <a:ext cx="1167653" cy="1060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B52488-22EA-3DE6-4D57-5ACB5AFA13F2}"/>
              </a:ext>
            </a:extLst>
          </p:cNvPr>
          <p:cNvCxnSpPr>
            <a:stCxn id="32" idx="6"/>
            <a:endCxn id="31" idx="2"/>
          </p:cNvCxnSpPr>
          <p:nvPr/>
        </p:nvCxnSpPr>
        <p:spPr>
          <a:xfrm flipV="1">
            <a:off x="4991100" y="4254500"/>
            <a:ext cx="120650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8BFB529-7365-8007-D9ED-F460B2963AF2}"/>
              </a:ext>
            </a:extLst>
          </p:cNvPr>
          <p:cNvCxnSpPr>
            <a:endCxn id="30" idx="2"/>
          </p:cNvCxnSpPr>
          <p:nvPr/>
        </p:nvCxnSpPr>
        <p:spPr>
          <a:xfrm flipV="1">
            <a:off x="5013960" y="4826000"/>
            <a:ext cx="117094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258F3E-45A0-93F2-6ADF-B07ECCA591EF}"/>
              </a:ext>
            </a:extLst>
          </p:cNvPr>
          <p:cNvCxnSpPr>
            <a:stCxn id="32" idx="6"/>
            <a:endCxn id="28" idx="2"/>
          </p:cNvCxnSpPr>
          <p:nvPr/>
        </p:nvCxnSpPr>
        <p:spPr>
          <a:xfrm>
            <a:off x="4991100" y="4838700"/>
            <a:ext cx="1193800" cy="1130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45BAF88-6397-4F50-2EC6-851751B3C7FB}"/>
              </a:ext>
            </a:extLst>
          </p:cNvPr>
          <p:cNvCxnSpPr>
            <a:stCxn id="33" idx="6"/>
            <a:endCxn id="35" idx="2"/>
          </p:cNvCxnSpPr>
          <p:nvPr/>
        </p:nvCxnSpPr>
        <p:spPr>
          <a:xfrm flipV="1">
            <a:off x="5003800" y="3733800"/>
            <a:ext cx="1181100" cy="1663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1941BE-2DB1-4D22-F6BC-8D48FD080719}"/>
              </a:ext>
            </a:extLst>
          </p:cNvPr>
          <p:cNvCxnSpPr>
            <a:stCxn id="33" idx="6"/>
          </p:cNvCxnSpPr>
          <p:nvPr/>
        </p:nvCxnSpPr>
        <p:spPr>
          <a:xfrm flipV="1">
            <a:off x="5003800" y="4267200"/>
            <a:ext cx="1168400" cy="1130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671FE14-FA7E-CF4A-819F-6702814D9AB1}"/>
              </a:ext>
            </a:extLst>
          </p:cNvPr>
          <p:cNvCxnSpPr>
            <a:endCxn id="30" idx="2"/>
          </p:cNvCxnSpPr>
          <p:nvPr/>
        </p:nvCxnSpPr>
        <p:spPr>
          <a:xfrm flipV="1">
            <a:off x="5029200" y="4826000"/>
            <a:ext cx="1155700" cy="591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2C2B5F7-A600-99E5-7B6C-C05A8C785D71}"/>
              </a:ext>
            </a:extLst>
          </p:cNvPr>
          <p:cNvCxnSpPr>
            <a:stCxn id="33" idx="6"/>
            <a:endCxn id="29" idx="2"/>
          </p:cNvCxnSpPr>
          <p:nvPr/>
        </p:nvCxnSpPr>
        <p:spPr>
          <a:xfrm>
            <a:off x="5003800" y="5397500"/>
            <a:ext cx="1193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053123A-8CD5-FA24-8CA0-6E6484374D44}"/>
              </a:ext>
            </a:extLst>
          </p:cNvPr>
          <p:cNvCxnSpPr>
            <a:stCxn id="33" idx="6"/>
            <a:endCxn id="28" idx="2"/>
          </p:cNvCxnSpPr>
          <p:nvPr/>
        </p:nvCxnSpPr>
        <p:spPr>
          <a:xfrm>
            <a:off x="5003800" y="5397500"/>
            <a:ext cx="1181100" cy="571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7018237-D7B9-029F-7C49-31AFE7154EF3}"/>
              </a:ext>
            </a:extLst>
          </p:cNvPr>
          <p:cNvCxnSpPr>
            <a:stCxn id="34" idx="6"/>
          </p:cNvCxnSpPr>
          <p:nvPr/>
        </p:nvCxnSpPr>
        <p:spPr>
          <a:xfrm flipV="1">
            <a:off x="5003800" y="3771900"/>
            <a:ext cx="1160780" cy="2209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C4C1E2-D901-1C07-A17F-9238612A86CA}"/>
              </a:ext>
            </a:extLst>
          </p:cNvPr>
          <p:cNvCxnSpPr/>
          <p:nvPr/>
        </p:nvCxnSpPr>
        <p:spPr>
          <a:xfrm rot="5400000" flipH="1" flipV="1">
            <a:off x="4735830" y="4560570"/>
            <a:ext cx="1729740" cy="1143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77B18E-E12A-E853-BE01-981387E672CD}"/>
              </a:ext>
            </a:extLst>
          </p:cNvPr>
          <p:cNvCxnSpPr>
            <a:stCxn id="34" idx="6"/>
            <a:endCxn id="30" idx="2"/>
          </p:cNvCxnSpPr>
          <p:nvPr/>
        </p:nvCxnSpPr>
        <p:spPr>
          <a:xfrm flipV="1">
            <a:off x="5003800" y="4826000"/>
            <a:ext cx="1181100" cy="1155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214558-7670-0853-04B1-CFF101BF16F1}"/>
              </a:ext>
            </a:extLst>
          </p:cNvPr>
          <p:cNvCxnSpPr>
            <a:stCxn id="34" idx="6"/>
            <a:endCxn id="29" idx="2"/>
          </p:cNvCxnSpPr>
          <p:nvPr/>
        </p:nvCxnSpPr>
        <p:spPr>
          <a:xfrm flipV="1">
            <a:off x="5003800" y="5397500"/>
            <a:ext cx="119380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36E6A42-A612-EA1C-2CB8-195A0B56FB9B}"/>
              </a:ext>
            </a:extLst>
          </p:cNvPr>
          <p:cNvCxnSpPr>
            <a:stCxn id="34" idx="6"/>
          </p:cNvCxnSpPr>
          <p:nvPr/>
        </p:nvCxnSpPr>
        <p:spPr>
          <a:xfrm flipV="1">
            <a:off x="5003800" y="5958840"/>
            <a:ext cx="1160780" cy="228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D6AFF84-279A-F33A-5641-A750E9F5763D}"/>
              </a:ext>
            </a:extLst>
          </p:cNvPr>
          <p:cNvCxnSpPr>
            <a:stCxn id="35" idx="6"/>
          </p:cNvCxnSpPr>
          <p:nvPr/>
        </p:nvCxnSpPr>
        <p:spPr>
          <a:xfrm>
            <a:off x="6667500" y="3733800"/>
            <a:ext cx="960120" cy="4267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FACF93-AEDC-4D7C-F3F5-D40337A6169A}"/>
              </a:ext>
            </a:extLst>
          </p:cNvPr>
          <p:cNvCxnSpPr>
            <a:stCxn id="35" idx="6"/>
            <a:endCxn id="37" idx="2"/>
          </p:cNvCxnSpPr>
          <p:nvPr/>
        </p:nvCxnSpPr>
        <p:spPr>
          <a:xfrm>
            <a:off x="6667500" y="3733800"/>
            <a:ext cx="1003300" cy="1193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CA981D1-8E2C-6003-DA90-3A17A2A90C83}"/>
              </a:ext>
            </a:extLst>
          </p:cNvPr>
          <p:cNvCxnSpPr>
            <a:stCxn id="35" idx="6"/>
            <a:endCxn id="36" idx="2"/>
          </p:cNvCxnSpPr>
          <p:nvPr/>
        </p:nvCxnSpPr>
        <p:spPr>
          <a:xfrm>
            <a:off x="6667500" y="3733800"/>
            <a:ext cx="965200" cy="1917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7A6D71-1F0B-A602-3F3D-5622DC058162}"/>
              </a:ext>
            </a:extLst>
          </p:cNvPr>
          <p:cNvCxnSpPr>
            <a:stCxn id="31" idx="6"/>
            <a:endCxn id="38" idx="2"/>
          </p:cNvCxnSpPr>
          <p:nvPr/>
        </p:nvCxnSpPr>
        <p:spPr>
          <a:xfrm flipV="1">
            <a:off x="6680200" y="4191000"/>
            <a:ext cx="952500" cy="63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2DD9C5F-9BE4-6444-C633-687E7B452C0C}"/>
              </a:ext>
            </a:extLst>
          </p:cNvPr>
          <p:cNvCxnSpPr>
            <a:stCxn id="30" idx="6"/>
          </p:cNvCxnSpPr>
          <p:nvPr/>
        </p:nvCxnSpPr>
        <p:spPr>
          <a:xfrm flipV="1">
            <a:off x="6667500" y="4191000"/>
            <a:ext cx="952500" cy="635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B49AE10-85B6-308A-007F-F0250F10E562}"/>
              </a:ext>
            </a:extLst>
          </p:cNvPr>
          <p:cNvCxnSpPr>
            <a:stCxn id="29" idx="6"/>
            <a:endCxn id="38" idx="2"/>
          </p:cNvCxnSpPr>
          <p:nvPr/>
        </p:nvCxnSpPr>
        <p:spPr>
          <a:xfrm flipV="1">
            <a:off x="6680200" y="4191000"/>
            <a:ext cx="952500" cy="1206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706B3521-B0E6-7B33-1148-498EBA54D1BD}"/>
              </a:ext>
            </a:extLst>
          </p:cNvPr>
          <p:cNvCxnSpPr>
            <a:stCxn id="28" idx="6"/>
            <a:endCxn id="38" idx="2"/>
          </p:cNvCxnSpPr>
          <p:nvPr/>
        </p:nvCxnSpPr>
        <p:spPr>
          <a:xfrm flipV="1">
            <a:off x="6667500" y="4191000"/>
            <a:ext cx="965200" cy="177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8E3680D8-A1FA-C645-2806-99985FA5684E}"/>
              </a:ext>
            </a:extLst>
          </p:cNvPr>
          <p:cNvCxnSpPr>
            <a:stCxn id="31" idx="6"/>
            <a:endCxn id="37" idx="2"/>
          </p:cNvCxnSpPr>
          <p:nvPr/>
        </p:nvCxnSpPr>
        <p:spPr>
          <a:xfrm>
            <a:off x="6680200" y="4254500"/>
            <a:ext cx="990600" cy="673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669068F-28A2-4A42-CA26-A9C72972FFB3}"/>
              </a:ext>
            </a:extLst>
          </p:cNvPr>
          <p:cNvCxnSpPr>
            <a:stCxn id="31" idx="6"/>
            <a:endCxn id="36" idx="2"/>
          </p:cNvCxnSpPr>
          <p:nvPr/>
        </p:nvCxnSpPr>
        <p:spPr>
          <a:xfrm>
            <a:off x="6680200" y="4254500"/>
            <a:ext cx="952500" cy="1397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714B4BF-0C48-EC22-6C69-54A4A6C0E2CB}"/>
              </a:ext>
            </a:extLst>
          </p:cNvPr>
          <p:cNvCxnSpPr>
            <a:stCxn id="30" idx="6"/>
            <a:endCxn id="37" idx="2"/>
          </p:cNvCxnSpPr>
          <p:nvPr/>
        </p:nvCxnSpPr>
        <p:spPr>
          <a:xfrm>
            <a:off x="6667500" y="4826000"/>
            <a:ext cx="1003300" cy="101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B5405D03-AF60-BC87-796D-A92353458852}"/>
              </a:ext>
            </a:extLst>
          </p:cNvPr>
          <p:cNvCxnSpPr>
            <a:stCxn id="30" idx="6"/>
            <a:endCxn id="36" idx="2"/>
          </p:cNvCxnSpPr>
          <p:nvPr/>
        </p:nvCxnSpPr>
        <p:spPr>
          <a:xfrm>
            <a:off x="6667500" y="4826000"/>
            <a:ext cx="965200" cy="825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407AFB41-ACD4-19B8-4C70-7F2163D0278B}"/>
              </a:ext>
            </a:extLst>
          </p:cNvPr>
          <p:cNvCxnSpPr/>
          <p:nvPr/>
        </p:nvCxnSpPr>
        <p:spPr>
          <a:xfrm flipV="1">
            <a:off x="6672580" y="4927600"/>
            <a:ext cx="990600" cy="4699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A404399-7E17-2083-0F88-22B02EC06E35}"/>
              </a:ext>
            </a:extLst>
          </p:cNvPr>
          <p:cNvCxnSpPr>
            <a:stCxn id="29" idx="6"/>
          </p:cNvCxnSpPr>
          <p:nvPr/>
        </p:nvCxnSpPr>
        <p:spPr>
          <a:xfrm>
            <a:off x="6680200" y="5397500"/>
            <a:ext cx="939800" cy="2260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11A23EDE-340E-1822-14C1-9C506288FA20}"/>
              </a:ext>
            </a:extLst>
          </p:cNvPr>
          <p:cNvCxnSpPr>
            <a:stCxn id="28" idx="6"/>
            <a:endCxn id="37" idx="2"/>
          </p:cNvCxnSpPr>
          <p:nvPr/>
        </p:nvCxnSpPr>
        <p:spPr>
          <a:xfrm flipV="1">
            <a:off x="6667500" y="4927600"/>
            <a:ext cx="1003300" cy="1041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8DD93D61-8A12-71A1-6F4A-9078FC615265}"/>
              </a:ext>
            </a:extLst>
          </p:cNvPr>
          <p:cNvCxnSpPr>
            <a:stCxn id="28" idx="6"/>
            <a:endCxn id="36" idx="2"/>
          </p:cNvCxnSpPr>
          <p:nvPr/>
        </p:nvCxnSpPr>
        <p:spPr>
          <a:xfrm flipV="1">
            <a:off x="6667500" y="5651500"/>
            <a:ext cx="965200" cy="317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99B7284-ED93-F1DD-99F0-8A92EFA170D0}"/>
              </a:ext>
            </a:extLst>
          </p:cNvPr>
          <p:cNvCxnSpPr>
            <a:stCxn id="38" idx="6"/>
          </p:cNvCxnSpPr>
          <p:nvPr/>
        </p:nvCxnSpPr>
        <p:spPr>
          <a:xfrm>
            <a:off x="8115300" y="4191000"/>
            <a:ext cx="168910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FF455EA-FC80-D653-1B72-6426E9DF4638}"/>
              </a:ext>
            </a:extLst>
          </p:cNvPr>
          <p:cNvCxnSpPr>
            <a:stCxn id="37" idx="6"/>
          </p:cNvCxnSpPr>
          <p:nvPr/>
        </p:nvCxnSpPr>
        <p:spPr>
          <a:xfrm>
            <a:off x="8153400" y="4927600"/>
            <a:ext cx="1676400" cy="1968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9E00516-4B77-1D21-E8CC-3C40B959DC4D}"/>
              </a:ext>
            </a:extLst>
          </p:cNvPr>
          <p:cNvSpPr txBox="1"/>
          <p:nvPr/>
        </p:nvSpPr>
        <p:spPr>
          <a:xfrm>
            <a:off x="914400" y="5676900"/>
            <a:ext cx="131318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One </a:t>
            </a:r>
          </a:p>
          <a:p>
            <a:pPr algn="ctr"/>
            <a:r>
              <a:rPr lang="en-US" sz="1400" dirty="0">
                <a:latin typeface="Verdana" panose="020B0604030504040204" pitchFamily="34" charset="0"/>
                <a:ea typeface="Verdana" panose="020B0604030504040204" pitchFamily="34" charset="0"/>
                <a:cs typeface="Verdana" panose="020B0604030504040204" pitchFamily="34" charset="0"/>
              </a:rPr>
              <a:t>Dimensional</a:t>
            </a:r>
          </a:p>
          <a:p>
            <a:pPr algn="ctr"/>
            <a:r>
              <a:rPr lang="en-US" sz="1400" dirty="0">
                <a:latin typeface="Verdana" panose="020B0604030504040204" pitchFamily="34" charset="0"/>
                <a:ea typeface="Verdana" panose="020B0604030504040204" pitchFamily="34" charset="0"/>
                <a:cs typeface="Verdana" panose="020B0604030504040204" pitchFamily="34" charset="0"/>
              </a:rPr>
              <a:t>Array</a:t>
            </a:r>
          </a:p>
        </p:txBody>
      </p:sp>
      <p:sp>
        <p:nvSpPr>
          <p:cNvPr id="101" name="TextBox 100">
            <a:extLst>
              <a:ext uri="{FF2B5EF4-FFF2-40B4-BE49-F238E27FC236}">
                <a16:creationId xmlns:a16="http://schemas.microsoft.com/office/drawing/2014/main" id="{3EC917FF-AAC5-A250-45F9-2EFDBA5072B0}"/>
              </a:ext>
            </a:extLst>
          </p:cNvPr>
          <p:cNvSpPr txBox="1"/>
          <p:nvPr/>
        </p:nvSpPr>
        <p:spPr>
          <a:xfrm>
            <a:off x="2894099" y="3140186"/>
            <a:ext cx="723275" cy="523220"/>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Input</a:t>
            </a:r>
          </a:p>
          <a:p>
            <a:pPr algn="ctr"/>
            <a:r>
              <a:rPr lang="en-US" sz="1400" dirty="0">
                <a:latin typeface="Verdana" panose="020B0604030504040204" pitchFamily="34" charset="0"/>
                <a:ea typeface="Verdana" panose="020B0604030504040204" pitchFamily="34" charset="0"/>
                <a:cs typeface="Verdana" panose="020B0604030504040204" pitchFamily="34" charset="0"/>
              </a:rPr>
              <a:t>layer</a:t>
            </a:r>
          </a:p>
        </p:txBody>
      </p:sp>
      <p:sp>
        <p:nvSpPr>
          <p:cNvPr id="102" name="TextBox 101">
            <a:extLst>
              <a:ext uri="{FF2B5EF4-FFF2-40B4-BE49-F238E27FC236}">
                <a16:creationId xmlns:a16="http://schemas.microsoft.com/office/drawing/2014/main" id="{D09E2834-E424-6C03-5DFD-DD2BD550EFB4}"/>
              </a:ext>
            </a:extLst>
          </p:cNvPr>
          <p:cNvSpPr txBox="1"/>
          <p:nvPr/>
        </p:nvSpPr>
        <p:spPr>
          <a:xfrm>
            <a:off x="7346094" y="3140186"/>
            <a:ext cx="1079867" cy="523220"/>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Output</a:t>
            </a:r>
          </a:p>
          <a:p>
            <a:pPr algn="ctr"/>
            <a:r>
              <a:rPr lang="en-US" sz="1400" dirty="0">
                <a:latin typeface="Verdana" panose="020B0604030504040204" pitchFamily="34" charset="0"/>
                <a:ea typeface="Verdana" panose="020B0604030504040204" pitchFamily="34" charset="0"/>
                <a:cs typeface="Verdana" panose="020B0604030504040204" pitchFamily="34" charset="0"/>
              </a:rPr>
              <a:t>layer</a:t>
            </a:r>
          </a:p>
        </p:txBody>
      </p:sp>
      <p:sp>
        <p:nvSpPr>
          <p:cNvPr id="103" name="TextBox 102">
            <a:extLst>
              <a:ext uri="{FF2B5EF4-FFF2-40B4-BE49-F238E27FC236}">
                <a16:creationId xmlns:a16="http://schemas.microsoft.com/office/drawing/2014/main" id="{88B9CE9B-DF7C-5BA8-726C-4FCA8FE498C1}"/>
              </a:ext>
            </a:extLst>
          </p:cNvPr>
          <p:cNvSpPr txBox="1"/>
          <p:nvPr/>
        </p:nvSpPr>
        <p:spPr>
          <a:xfrm>
            <a:off x="8572011" y="3598126"/>
            <a:ext cx="121920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Sigmoid</a:t>
            </a:r>
          </a:p>
          <a:p>
            <a:pPr algn="ctr"/>
            <a:r>
              <a:rPr lang="en-US" sz="1400" dirty="0">
                <a:latin typeface="Verdana" panose="020B0604030504040204" pitchFamily="34" charset="0"/>
                <a:ea typeface="Verdana" panose="020B0604030504040204" pitchFamily="34" charset="0"/>
                <a:cs typeface="Verdana" panose="020B0604030504040204" pitchFamily="34" charset="0"/>
              </a:rPr>
              <a:t>Activation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function</a:t>
            </a:r>
          </a:p>
        </p:txBody>
      </p:sp>
      <p:sp>
        <p:nvSpPr>
          <p:cNvPr id="104" name="TextBox 103">
            <a:extLst>
              <a:ext uri="{FF2B5EF4-FFF2-40B4-BE49-F238E27FC236}">
                <a16:creationId xmlns:a16="http://schemas.microsoft.com/office/drawing/2014/main" id="{086B313C-B00B-8D2F-7830-4324649B8AC9}"/>
              </a:ext>
            </a:extLst>
          </p:cNvPr>
          <p:cNvSpPr txBox="1"/>
          <p:nvPr/>
        </p:nvSpPr>
        <p:spPr>
          <a:xfrm>
            <a:off x="9956800" y="4978401"/>
            <a:ext cx="192223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Soldering Short</a:t>
            </a:r>
          </a:p>
        </p:txBody>
      </p:sp>
      <p:sp>
        <p:nvSpPr>
          <p:cNvPr id="105" name="TextBox 104">
            <a:extLst>
              <a:ext uri="{FF2B5EF4-FFF2-40B4-BE49-F238E27FC236}">
                <a16:creationId xmlns:a16="http://schemas.microsoft.com/office/drawing/2014/main" id="{08AE3C17-FCF3-0FB1-8803-252E7245532A}"/>
              </a:ext>
            </a:extLst>
          </p:cNvPr>
          <p:cNvSpPr txBox="1"/>
          <p:nvPr/>
        </p:nvSpPr>
        <p:spPr>
          <a:xfrm>
            <a:off x="9956800" y="5562600"/>
            <a:ext cx="2627500"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No Defect </a:t>
            </a:r>
          </a:p>
        </p:txBody>
      </p:sp>
      <p:sp>
        <p:nvSpPr>
          <p:cNvPr id="106" name="TextBox 105">
            <a:extLst>
              <a:ext uri="{FF2B5EF4-FFF2-40B4-BE49-F238E27FC236}">
                <a16:creationId xmlns:a16="http://schemas.microsoft.com/office/drawing/2014/main" id="{38CD92BD-9B9C-4096-4578-E7BFD48BCFEC}"/>
              </a:ext>
            </a:extLst>
          </p:cNvPr>
          <p:cNvSpPr txBox="1"/>
          <p:nvPr/>
        </p:nvSpPr>
        <p:spPr>
          <a:xfrm>
            <a:off x="9944100" y="4699000"/>
            <a:ext cx="2247900"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Printed Circuit Board</a:t>
            </a:r>
          </a:p>
        </p:txBody>
      </p:sp>
      <p:sp>
        <p:nvSpPr>
          <p:cNvPr id="107" name="TextBox 106">
            <a:extLst>
              <a:ext uri="{FF2B5EF4-FFF2-40B4-BE49-F238E27FC236}">
                <a16:creationId xmlns:a16="http://schemas.microsoft.com/office/drawing/2014/main" id="{BC2B68EA-C783-1509-B0CD-BADBC1275543}"/>
              </a:ext>
            </a:extLst>
          </p:cNvPr>
          <p:cNvSpPr txBox="1"/>
          <p:nvPr/>
        </p:nvSpPr>
        <p:spPr>
          <a:xfrm>
            <a:off x="10401300" y="5041901"/>
            <a:ext cx="177800" cy="646331"/>
          </a:xfrm>
          <a:prstGeom prst="rect">
            <a:avLst/>
          </a:prstGeom>
          <a:noFill/>
        </p:spPr>
        <p:txBody>
          <a:bodyPr wrap="square" rtlCol="0">
            <a:spAutoFit/>
          </a:bodyPr>
          <a:lstStyle/>
          <a:p>
            <a:r>
              <a:rPr lang="en-US" dirty="0"/>
              <a:t>.</a:t>
            </a:r>
          </a:p>
          <a:p>
            <a:r>
              <a:rPr lang="en-US" dirty="0"/>
              <a:t>.</a:t>
            </a:r>
          </a:p>
        </p:txBody>
      </p:sp>
      <p:cxnSp>
        <p:nvCxnSpPr>
          <p:cNvPr id="108" name="Straight Arrow Connector 107">
            <a:extLst>
              <a:ext uri="{FF2B5EF4-FFF2-40B4-BE49-F238E27FC236}">
                <a16:creationId xmlns:a16="http://schemas.microsoft.com/office/drawing/2014/main" id="{1CB9D4C4-D782-C214-CC06-12125644583F}"/>
              </a:ext>
            </a:extLst>
          </p:cNvPr>
          <p:cNvCxnSpPr/>
          <p:nvPr/>
        </p:nvCxnSpPr>
        <p:spPr>
          <a:xfrm>
            <a:off x="8077200" y="5626100"/>
            <a:ext cx="1727200" cy="63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9" name="Table 108">
            <a:extLst>
              <a:ext uri="{FF2B5EF4-FFF2-40B4-BE49-F238E27FC236}">
                <a16:creationId xmlns:a16="http://schemas.microsoft.com/office/drawing/2014/main" id="{A78C3C24-54AB-1F8F-60B4-7E172099D779}"/>
              </a:ext>
            </a:extLst>
          </p:cNvPr>
          <p:cNvGraphicFramePr>
            <a:graphicFrameLocks noGrp="1"/>
          </p:cNvGraphicFramePr>
          <p:nvPr>
            <p:extLst>
              <p:ext uri="{D42A27DB-BD31-4B8C-83A1-F6EECF244321}">
                <p14:modId xmlns:p14="http://schemas.microsoft.com/office/powerpoint/2010/main" val="734813423"/>
              </p:ext>
            </p:extLst>
          </p:nvPr>
        </p:nvGraphicFramePr>
        <p:xfrm>
          <a:off x="1120269" y="4090670"/>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56</a:t>
                      </a:r>
                    </a:p>
                  </a:txBody>
                  <a:tcPr>
                    <a:solidFill>
                      <a:srgbClr val="9BC5FE"/>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12</a:t>
                      </a:r>
                    </a:p>
                  </a:txBody>
                  <a:tcPr>
                    <a:solidFill>
                      <a:srgbClr val="9BC5FE"/>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56</a:t>
                      </a:r>
                    </a:p>
                  </a:txBody>
                  <a:tcPr>
                    <a:solidFill>
                      <a:srgbClr val="9BC5FE"/>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12</a:t>
                      </a:r>
                    </a:p>
                  </a:txBody>
                  <a:tcPr>
                    <a:solidFill>
                      <a:srgbClr val="9BC5FE"/>
                    </a:solidFill>
                  </a:tcPr>
                </a:tc>
                <a:extLst>
                  <a:ext uri="{0D108BD9-81ED-4DB2-BD59-A6C34878D82A}">
                    <a16:rowId xmlns:a16="http://schemas.microsoft.com/office/drawing/2014/main" val="3193526715"/>
                  </a:ext>
                </a:extLst>
              </a:tr>
            </a:tbl>
          </a:graphicData>
        </a:graphic>
      </p:graphicFrame>
      <p:sp>
        <p:nvSpPr>
          <p:cNvPr id="111" name="TextBox 110">
            <a:extLst>
              <a:ext uri="{FF2B5EF4-FFF2-40B4-BE49-F238E27FC236}">
                <a16:creationId xmlns:a16="http://schemas.microsoft.com/office/drawing/2014/main" id="{E18C2580-6FF7-5DFF-42C3-3CE8176A7177}"/>
              </a:ext>
            </a:extLst>
          </p:cNvPr>
          <p:cNvSpPr txBox="1"/>
          <p:nvPr/>
        </p:nvSpPr>
        <p:spPr>
          <a:xfrm>
            <a:off x="4986564" y="2956123"/>
            <a:ext cx="1651000"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Hidden layers</a:t>
            </a:r>
          </a:p>
        </p:txBody>
      </p:sp>
      <p:sp>
        <p:nvSpPr>
          <p:cNvPr id="112" name="TextBox 111">
            <a:extLst>
              <a:ext uri="{FF2B5EF4-FFF2-40B4-BE49-F238E27FC236}">
                <a16:creationId xmlns:a16="http://schemas.microsoft.com/office/drawing/2014/main" id="{448DC4DA-0CCE-5F36-1ED7-5AC6CC95F57E}"/>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13" name="Slide Number Placeholder 4">
            <a:extLst>
              <a:ext uri="{FF2B5EF4-FFF2-40B4-BE49-F238E27FC236}">
                <a16:creationId xmlns:a16="http://schemas.microsoft.com/office/drawing/2014/main" id="{F875A81B-F9DA-9A15-7DEE-25C2715312D6}"/>
              </a:ext>
            </a:extLst>
          </p:cNvPr>
          <p:cNvSpPr txBox="1">
            <a:spLocks/>
          </p:cNvSpPr>
          <p:nvPr/>
        </p:nvSpPr>
        <p:spPr>
          <a:xfrm>
            <a:off x="11493061" y="6542690"/>
            <a:ext cx="452983" cy="296808"/>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pPr/>
              <a:t>37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0127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E873B-0239-E5D6-0869-5142D6096506}"/>
              </a:ext>
            </a:extLst>
          </p:cNvPr>
          <p:cNvSpPr txBox="1"/>
          <p:nvPr/>
        </p:nvSpPr>
        <p:spPr>
          <a:xfrm>
            <a:off x="874939" y="434934"/>
            <a:ext cx="10442122" cy="2446824"/>
          </a:xfrm>
          <a:prstGeom prst="rect">
            <a:avLst/>
          </a:prstGeom>
          <a:noFill/>
        </p:spPr>
        <p:txBody>
          <a:bodyPr wrap="square">
            <a:spAutoFit/>
          </a:bodyPr>
          <a:lstStyle/>
          <a:p>
            <a:pPr marL="177800" marR="238760" indent="342900" algn="just">
              <a:lnSpc>
                <a:spcPct val="150000"/>
              </a:lnSpc>
              <a:spcBef>
                <a:spcPts val="895"/>
              </a:spcBef>
              <a:spcAft>
                <a:spcPts val="0"/>
              </a:spcAft>
            </a:pPr>
            <a:r>
              <a:rPr lang="en-US" sz="1800" dirty="0">
                <a:solidFill>
                  <a:schemeClr val="tx1"/>
                </a:solidFill>
                <a:effectLst/>
                <a:latin typeface="Palatino" pitchFamily="2" charset="77"/>
                <a:ea typeface="Palatino" pitchFamily="2" charset="77"/>
              </a:rPr>
              <a:t>Fully-connected layers, also known as linear layers, </a:t>
            </a:r>
            <a:r>
              <a:rPr lang="en-US" sz="1800" dirty="0">
                <a:solidFill>
                  <a:schemeClr val="tx1"/>
                </a:solidFill>
                <a:latin typeface="Palatino" pitchFamily="2" charset="77"/>
                <a:ea typeface="Palatino" pitchFamily="2" charset="77"/>
              </a:rPr>
              <a:t>connects every input neuron to every output neuron and are commonly used in neural networks. </a:t>
            </a:r>
            <a:r>
              <a:rPr lang="en-US" sz="1800" dirty="0">
                <a:solidFill>
                  <a:schemeClr val="tx1"/>
                </a:solidFill>
                <a:effectLst/>
                <a:latin typeface="Palatino" pitchFamily="2" charset="77"/>
                <a:ea typeface="Palatino" pitchFamily="2" charset="77"/>
              </a:rPr>
              <a:t>The output of the pooling layer is flattened and this flattened matrix is fed into the Fully Connected Layer. In the fully connected layer there are many layers, Input layer, Hidden layer and Output layers are parts of it. Figure 16 shows the Fully connected layer and Output Layer.</a:t>
            </a:r>
            <a:endParaRPr lang="en-IN" sz="1800" dirty="0">
              <a:solidFill>
                <a:schemeClr val="tx1"/>
              </a:solidFill>
              <a:effectLst/>
              <a:latin typeface="Palatino" pitchFamily="2" charset="77"/>
              <a:ea typeface="Palatino" pitchFamily="2" charset="77"/>
            </a:endParaRPr>
          </a:p>
          <a:p>
            <a:endParaRPr lang="en-IN" dirty="0"/>
          </a:p>
        </p:txBody>
      </p:sp>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C1A9B5DA-8A21-FF6F-39A5-C522DBD487D4}"/>
              </a:ext>
            </a:extLst>
          </p:cNvPr>
          <p:cNvSpPr txBox="1"/>
          <p:nvPr/>
        </p:nvSpPr>
        <p:spPr>
          <a:xfrm>
            <a:off x="874939" y="3026976"/>
            <a:ext cx="812802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SIGMOID ACTIVATION FUNCTION</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7A7508C7-3645-F55E-4BB1-6DAD8EBF4ABC}"/>
              </a:ext>
            </a:extLst>
          </p:cNvPr>
          <p:cNvSpPr txBox="1"/>
          <p:nvPr/>
        </p:nvSpPr>
        <p:spPr>
          <a:xfrm>
            <a:off x="874939" y="3815744"/>
            <a:ext cx="10085830" cy="1719702"/>
          </a:xfrm>
          <a:prstGeom prst="rect">
            <a:avLst/>
          </a:prstGeom>
          <a:noFill/>
        </p:spPr>
        <p:txBody>
          <a:bodyPr wrap="square" rtlCol="0">
            <a:spAutoFit/>
          </a:bodyPr>
          <a:lstStyle/>
          <a:p>
            <a:pPr algn="just">
              <a:lnSpc>
                <a:spcPct val="150000"/>
              </a:lnSpc>
            </a:pPr>
            <a:r>
              <a:rPr lang="en-US" b="0" i="0" dirty="0">
                <a:solidFill>
                  <a:srgbClr val="0F0F0F"/>
                </a:solidFill>
                <a:effectLst/>
                <a:latin typeface="Palatino" pitchFamily="2" charset="77"/>
                <a:ea typeface="Palatino" pitchFamily="2" charset="77"/>
              </a:rPr>
              <a:t>The sigmoid activation function, also known as the logistic function, is a non-linear activation function commonly used in neural networks. It squashes its input to the range of [0, 1], making it suitable for binary classification problems, where the goal is to output probabilities.</a:t>
            </a:r>
          </a:p>
          <a:p>
            <a:pPr algn="just">
              <a:lnSpc>
                <a:spcPct val="150000"/>
              </a:lnSpc>
            </a:pPr>
            <a:endParaRPr lang="en-US" b="1" dirty="0">
              <a:solidFill>
                <a:srgbClr val="0F0F0F"/>
              </a:solidFill>
              <a:latin typeface="Palatino" pitchFamily="2" charset="77"/>
              <a:ea typeface="Palatino" pitchFamily="2" charset="77"/>
            </a:endParaRPr>
          </a:p>
        </p:txBody>
      </p:sp>
      <p:sp>
        <p:nvSpPr>
          <p:cNvPr id="9" name="TextBox 8">
            <a:extLst>
              <a:ext uri="{FF2B5EF4-FFF2-40B4-BE49-F238E27FC236}">
                <a16:creationId xmlns:a16="http://schemas.microsoft.com/office/drawing/2014/main" id="{5E69BD8A-2D25-8CA4-BE19-D578554E8CA5}"/>
              </a:ext>
            </a:extLst>
          </p:cNvPr>
          <p:cNvSpPr txBox="1"/>
          <p:nvPr/>
        </p:nvSpPr>
        <p:spPr>
          <a:xfrm flipH="1">
            <a:off x="4938950" y="5511920"/>
            <a:ext cx="517357" cy="369332"/>
          </a:xfrm>
          <a:prstGeom prst="rect">
            <a:avLst/>
          </a:prstGeom>
          <a:noFill/>
        </p:spPr>
        <p:txBody>
          <a:bodyPr wrap="square" rtlCol="0">
            <a:spAutoFit/>
          </a:bodyPr>
          <a:lstStyle/>
          <a:p>
            <a:r>
              <a:rPr lang="en-US" b="1" dirty="0">
                <a:latin typeface="Palatino" pitchFamily="2" charset="77"/>
                <a:ea typeface="Palatino" pitchFamily="2" charset="77"/>
              </a:rPr>
              <a:t>-x</a:t>
            </a:r>
          </a:p>
        </p:txBody>
      </p:sp>
      <p:sp>
        <p:nvSpPr>
          <p:cNvPr id="10" name="TextBox 9">
            <a:extLst>
              <a:ext uri="{FF2B5EF4-FFF2-40B4-BE49-F238E27FC236}">
                <a16:creationId xmlns:a16="http://schemas.microsoft.com/office/drawing/2014/main" id="{57CA089E-1EAF-5492-2E92-50C7D25B55FE}"/>
              </a:ext>
            </a:extLst>
          </p:cNvPr>
          <p:cNvSpPr txBox="1"/>
          <p:nvPr/>
        </p:nvSpPr>
        <p:spPr>
          <a:xfrm>
            <a:off x="1732547" y="5166114"/>
            <a:ext cx="6112571" cy="369332"/>
          </a:xfrm>
          <a:prstGeom prst="rect">
            <a:avLst/>
          </a:prstGeom>
          <a:noFill/>
        </p:spPr>
        <p:txBody>
          <a:bodyPr wrap="none" rtlCol="0">
            <a:spAutoFit/>
          </a:bodyPr>
          <a:lstStyle/>
          <a:p>
            <a:r>
              <a:rPr lang="en-US" b="0" i="0" dirty="0">
                <a:solidFill>
                  <a:srgbClr val="0F0F0F"/>
                </a:solidFill>
                <a:effectLst/>
                <a:latin typeface="Palatino" pitchFamily="2" charset="77"/>
                <a:ea typeface="Palatino" pitchFamily="2" charset="77"/>
              </a:rPr>
              <a:t>The sigmoid function is defined by the following formula:</a:t>
            </a:r>
            <a:endParaRPr lang="en-US" dirty="0"/>
          </a:p>
        </p:txBody>
      </p:sp>
      <p:sp>
        <p:nvSpPr>
          <p:cNvPr id="12" name="TextBox 11">
            <a:extLst>
              <a:ext uri="{FF2B5EF4-FFF2-40B4-BE49-F238E27FC236}">
                <a16:creationId xmlns:a16="http://schemas.microsoft.com/office/drawing/2014/main" id="{FADC40CB-E209-6962-3619-AA4CF08AE169}"/>
              </a:ext>
            </a:extLst>
          </p:cNvPr>
          <p:cNvSpPr txBox="1"/>
          <p:nvPr/>
        </p:nvSpPr>
        <p:spPr>
          <a:xfrm>
            <a:off x="3774908" y="5616328"/>
            <a:ext cx="2854492" cy="369332"/>
          </a:xfrm>
          <a:prstGeom prst="rect">
            <a:avLst/>
          </a:prstGeom>
          <a:noFill/>
        </p:spPr>
        <p:txBody>
          <a:bodyPr wrap="square">
            <a:spAutoFit/>
          </a:bodyPr>
          <a:lstStyle/>
          <a:p>
            <a:r>
              <a:rPr lang="es-ES" b="1" dirty="0">
                <a:latin typeface="Palatino" pitchFamily="2" charset="77"/>
                <a:ea typeface="Palatino" pitchFamily="2" charset="77"/>
                <a:cs typeface="Times New Roman" pitchFamily="18" charset="0"/>
              </a:rPr>
              <a:t> S(x)=1/1+</a:t>
            </a:r>
            <a:r>
              <a:rPr lang="en-US" b="1" i="1" dirty="0">
                <a:solidFill>
                  <a:srgbClr val="0F0F0F"/>
                </a:solidFill>
                <a:effectLst/>
                <a:latin typeface="Palatino" pitchFamily="2" charset="77"/>
                <a:ea typeface="Palatino" pitchFamily="2" charset="77"/>
              </a:rPr>
              <a:t>e</a:t>
            </a:r>
            <a:endParaRPr lang="en-US" dirty="0"/>
          </a:p>
        </p:txBody>
      </p:sp>
    </p:spTree>
    <p:extLst>
      <p:ext uri="{BB962C8B-B14F-4D97-AF65-F5344CB8AC3E}">
        <p14:creationId xmlns:p14="http://schemas.microsoft.com/office/powerpoint/2010/main" val="125538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94D2B7D4-EB54-0494-B5BA-BABA8B60B488}"/>
              </a:ext>
            </a:extLst>
          </p:cNvPr>
          <p:cNvSpPr txBox="1"/>
          <p:nvPr/>
        </p:nvSpPr>
        <p:spPr>
          <a:xfrm>
            <a:off x="5399207" y="625933"/>
            <a:ext cx="492443" cy="338554"/>
          </a:xfrm>
          <a:prstGeom prst="rect">
            <a:avLst/>
          </a:prstGeom>
          <a:noFill/>
        </p:spPr>
        <p:txBody>
          <a:bodyPr wrap="square" rtlCol="0">
            <a:spAutoFit/>
          </a:bodyPr>
          <a:lstStyle/>
          <a:p>
            <a:r>
              <a:rPr lang="en-US" sz="1600" dirty="0">
                <a:latin typeface="Palatino" pitchFamily="2" charset="77"/>
                <a:ea typeface="Palatino" pitchFamily="2" charset="77"/>
              </a:rPr>
              <a:t>-56</a:t>
            </a:r>
          </a:p>
        </p:txBody>
      </p:sp>
      <p:graphicFrame>
        <p:nvGraphicFramePr>
          <p:cNvPr id="2" name="Table 1">
            <a:extLst>
              <a:ext uri="{FF2B5EF4-FFF2-40B4-BE49-F238E27FC236}">
                <a16:creationId xmlns:a16="http://schemas.microsoft.com/office/drawing/2014/main" id="{78CD2B35-806B-5CD9-2557-3E60A6C6FF74}"/>
              </a:ext>
            </a:extLst>
          </p:cNvPr>
          <p:cNvGraphicFramePr>
            <a:graphicFrameLocks noGrp="1"/>
          </p:cNvGraphicFramePr>
          <p:nvPr>
            <p:extLst>
              <p:ext uri="{D42A27DB-BD31-4B8C-83A1-F6EECF244321}">
                <p14:modId xmlns:p14="http://schemas.microsoft.com/office/powerpoint/2010/main" val="3486058354"/>
              </p:ext>
            </p:extLst>
          </p:nvPr>
        </p:nvGraphicFramePr>
        <p:xfrm>
          <a:off x="1399127" y="1169512"/>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193526715"/>
                  </a:ext>
                </a:extLst>
              </a:tr>
            </a:tbl>
          </a:graphicData>
        </a:graphic>
      </p:graphicFrame>
      <p:sp>
        <p:nvSpPr>
          <p:cNvPr id="9" name="Right Arrow 8">
            <a:extLst>
              <a:ext uri="{FF2B5EF4-FFF2-40B4-BE49-F238E27FC236}">
                <a16:creationId xmlns:a16="http://schemas.microsoft.com/office/drawing/2014/main" id="{5C999EBD-0C46-2C2A-FAE0-D4EEF2607E11}"/>
              </a:ext>
            </a:extLst>
          </p:cNvPr>
          <p:cNvSpPr/>
          <p:nvPr/>
        </p:nvSpPr>
        <p:spPr>
          <a:xfrm>
            <a:off x="2479967" y="1748146"/>
            <a:ext cx="1025666"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FC3D4C-F415-E1D6-793D-198083602DCD}"/>
              </a:ext>
            </a:extLst>
          </p:cNvPr>
          <p:cNvSpPr txBox="1"/>
          <p:nvPr/>
        </p:nvSpPr>
        <p:spPr>
          <a:xfrm>
            <a:off x="3906985" y="749754"/>
            <a:ext cx="2296391"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S(56)=1/1+e     =1</a:t>
            </a: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AA2108E5-D525-F203-8681-CD3820581B15}"/>
              </a:ext>
            </a:extLst>
          </p:cNvPr>
          <p:cNvSpPr txBox="1"/>
          <p:nvPr/>
        </p:nvSpPr>
        <p:spPr>
          <a:xfrm>
            <a:off x="3906985" y="1430898"/>
            <a:ext cx="3834247"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S(12)=1/1+e     =0.9999938558=1</a:t>
            </a:r>
          </a:p>
        </p:txBody>
      </p:sp>
      <p:sp>
        <p:nvSpPr>
          <p:cNvPr id="13" name="TextBox 12">
            <a:extLst>
              <a:ext uri="{FF2B5EF4-FFF2-40B4-BE49-F238E27FC236}">
                <a16:creationId xmlns:a16="http://schemas.microsoft.com/office/drawing/2014/main" id="{96C9BB4C-F7AD-899F-4BB4-7649BF52937E}"/>
              </a:ext>
            </a:extLst>
          </p:cNvPr>
          <p:cNvSpPr txBox="1"/>
          <p:nvPr/>
        </p:nvSpPr>
        <p:spPr>
          <a:xfrm>
            <a:off x="5399207" y="1255171"/>
            <a:ext cx="492443" cy="338554"/>
          </a:xfrm>
          <a:prstGeom prst="rect">
            <a:avLst/>
          </a:prstGeom>
          <a:noFill/>
        </p:spPr>
        <p:txBody>
          <a:bodyPr wrap="square" rtlCol="0">
            <a:spAutoFit/>
          </a:bodyPr>
          <a:lstStyle/>
          <a:p>
            <a:r>
              <a:rPr lang="en-US" sz="1600" dirty="0">
                <a:latin typeface="Palatino" pitchFamily="2" charset="77"/>
                <a:ea typeface="Palatino" pitchFamily="2" charset="77"/>
              </a:rPr>
              <a:t>-12</a:t>
            </a:r>
          </a:p>
        </p:txBody>
      </p:sp>
      <p:sp>
        <p:nvSpPr>
          <p:cNvPr id="14" name="TextBox 13">
            <a:extLst>
              <a:ext uri="{FF2B5EF4-FFF2-40B4-BE49-F238E27FC236}">
                <a16:creationId xmlns:a16="http://schemas.microsoft.com/office/drawing/2014/main" id="{92404F95-9403-BD2A-6003-6ECCE79C2AA0}"/>
              </a:ext>
            </a:extLst>
          </p:cNvPr>
          <p:cNvSpPr txBox="1"/>
          <p:nvPr/>
        </p:nvSpPr>
        <p:spPr>
          <a:xfrm>
            <a:off x="3906985" y="2074241"/>
            <a:ext cx="2296391"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S(56)=1/1+e     =1</a:t>
            </a:r>
          </a:p>
        </p:txBody>
      </p:sp>
      <p:sp>
        <p:nvSpPr>
          <p:cNvPr id="15" name="TextBox 14">
            <a:extLst>
              <a:ext uri="{FF2B5EF4-FFF2-40B4-BE49-F238E27FC236}">
                <a16:creationId xmlns:a16="http://schemas.microsoft.com/office/drawing/2014/main" id="{82A7737B-7284-5400-1DDB-E27857E3A344}"/>
              </a:ext>
            </a:extLst>
          </p:cNvPr>
          <p:cNvSpPr txBox="1"/>
          <p:nvPr/>
        </p:nvSpPr>
        <p:spPr>
          <a:xfrm>
            <a:off x="5381584" y="1942765"/>
            <a:ext cx="492443" cy="338554"/>
          </a:xfrm>
          <a:prstGeom prst="rect">
            <a:avLst/>
          </a:prstGeom>
          <a:noFill/>
        </p:spPr>
        <p:txBody>
          <a:bodyPr wrap="square" rtlCol="0">
            <a:spAutoFit/>
          </a:bodyPr>
          <a:lstStyle/>
          <a:p>
            <a:r>
              <a:rPr lang="en-US" sz="1600" dirty="0">
                <a:latin typeface="Palatino" pitchFamily="2" charset="77"/>
                <a:ea typeface="Palatino" pitchFamily="2" charset="77"/>
              </a:rPr>
              <a:t>-56</a:t>
            </a:r>
          </a:p>
        </p:txBody>
      </p:sp>
      <p:sp>
        <p:nvSpPr>
          <p:cNvPr id="16" name="TextBox 15">
            <a:extLst>
              <a:ext uri="{FF2B5EF4-FFF2-40B4-BE49-F238E27FC236}">
                <a16:creationId xmlns:a16="http://schemas.microsoft.com/office/drawing/2014/main" id="{07808411-20E2-305C-600F-AE707D9ACAAF}"/>
              </a:ext>
            </a:extLst>
          </p:cNvPr>
          <p:cNvSpPr txBox="1"/>
          <p:nvPr/>
        </p:nvSpPr>
        <p:spPr>
          <a:xfrm>
            <a:off x="3906984" y="2717584"/>
            <a:ext cx="3834247"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S(12)=1/1+e     =0.9999938558=1</a:t>
            </a:r>
          </a:p>
        </p:txBody>
      </p:sp>
      <p:sp>
        <p:nvSpPr>
          <p:cNvPr id="17" name="TextBox 16">
            <a:extLst>
              <a:ext uri="{FF2B5EF4-FFF2-40B4-BE49-F238E27FC236}">
                <a16:creationId xmlns:a16="http://schemas.microsoft.com/office/drawing/2014/main" id="{9011C5E8-73C6-04DC-35EB-D0523B773652}"/>
              </a:ext>
            </a:extLst>
          </p:cNvPr>
          <p:cNvSpPr txBox="1"/>
          <p:nvPr/>
        </p:nvSpPr>
        <p:spPr>
          <a:xfrm>
            <a:off x="5399207" y="2576027"/>
            <a:ext cx="492443" cy="338554"/>
          </a:xfrm>
          <a:prstGeom prst="rect">
            <a:avLst/>
          </a:prstGeom>
          <a:noFill/>
        </p:spPr>
        <p:txBody>
          <a:bodyPr wrap="square" rtlCol="0">
            <a:spAutoFit/>
          </a:bodyPr>
          <a:lstStyle/>
          <a:p>
            <a:r>
              <a:rPr lang="en-US" sz="1600" dirty="0">
                <a:latin typeface="Palatino" pitchFamily="2" charset="77"/>
                <a:ea typeface="Palatino" pitchFamily="2" charset="77"/>
              </a:rPr>
              <a:t>-12</a:t>
            </a:r>
          </a:p>
        </p:txBody>
      </p:sp>
      <p:sp>
        <p:nvSpPr>
          <p:cNvPr id="18" name="Right Arrow 17">
            <a:extLst>
              <a:ext uri="{FF2B5EF4-FFF2-40B4-BE49-F238E27FC236}">
                <a16:creationId xmlns:a16="http://schemas.microsoft.com/office/drawing/2014/main" id="{6C4489DB-F0BF-CBD3-1481-F35BB64E4439}"/>
              </a:ext>
            </a:extLst>
          </p:cNvPr>
          <p:cNvSpPr/>
          <p:nvPr/>
        </p:nvSpPr>
        <p:spPr>
          <a:xfrm>
            <a:off x="7957840" y="1733814"/>
            <a:ext cx="1025665"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FAACE46C-4A09-397E-0B3D-AE9BB108CCF7}"/>
              </a:ext>
            </a:extLst>
          </p:cNvPr>
          <p:cNvGraphicFramePr>
            <a:graphicFrameLocks noGrp="1"/>
          </p:cNvGraphicFramePr>
          <p:nvPr>
            <p:extLst>
              <p:ext uri="{D42A27DB-BD31-4B8C-83A1-F6EECF244321}">
                <p14:modId xmlns:p14="http://schemas.microsoft.com/office/powerpoint/2010/main" val="2355707267"/>
              </p:ext>
            </p:extLst>
          </p:nvPr>
        </p:nvGraphicFramePr>
        <p:xfrm>
          <a:off x="9477685" y="1169512"/>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3193526715"/>
                  </a:ext>
                </a:extLst>
              </a:tr>
            </a:tbl>
          </a:graphicData>
        </a:graphic>
      </p:graphicFrame>
      <p:sp>
        <p:nvSpPr>
          <p:cNvPr id="20" name="TextBox 19">
            <a:extLst>
              <a:ext uri="{FF2B5EF4-FFF2-40B4-BE49-F238E27FC236}">
                <a16:creationId xmlns:a16="http://schemas.microsoft.com/office/drawing/2014/main" id="{05C82097-E6FC-8CC7-96AC-E2E23284F667}"/>
              </a:ext>
            </a:extLst>
          </p:cNvPr>
          <p:cNvSpPr txBox="1"/>
          <p:nvPr/>
        </p:nvSpPr>
        <p:spPr>
          <a:xfrm>
            <a:off x="1138958" y="2745304"/>
            <a:ext cx="131318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One </a:t>
            </a:r>
          </a:p>
          <a:p>
            <a:pPr algn="ctr"/>
            <a:r>
              <a:rPr lang="en-US" sz="1400" dirty="0">
                <a:latin typeface="Verdana" panose="020B0604030504040204" pitchFamily="34" charset="0"/>
                <a:ea typeface="Verdana" panose="020B0604030504040204" pitchFamily="34" charset="0"/>
                <a:cs typeface="Verdana" panose="020B0604030504040204" pitchFamily="34" charset="0"/>
              </a:rPr>
              <a:t>Dimensional</a:t>
            </a:r>
          </a:p>
          <a:p>
            <a:pPr algn="ctr"/>
            <a:r>
              <a:rPr lang="en-US" sz="1400" dirty="0">
                <a:latin typeface="Verdana" panose="020B0604030504040204" pitchFamily="34" charset="0"/>
                <a:ea typeface="Verdana" panose="020B0604030504040204" pitchFamily="34" charset="0"/>
                <a:cs typeface="Verdana" panose="020B0604030504040204" pitchFamily="34" charset="0"/>
              </a:rPr>
              <a:t>Array</a:t>
            </a:r>
          </a:p>
        </p:txBody>
      </p:sp>
      <p:sp>
        <p:nvSpPr>
          <p:cNvPr id="21" name="TextBox 20">
            <a:extLst>
              <a:ext uri="{FF2B5EF4-FFF2-40B4-BE49-F238E27FC236}">
                <a16:creationId xmlns:a16="http://schemas.microsoft.com/office/drawing/2014/main" id="{F17BCBF9-765F-171D-6815-9492F5C39474}"/>
              </a:ext>
            </a:extLst>
          </p:cNvPr>
          <p:cNvSpPr txBox="1"/>
          <p:nvPr/>
        </p:nvSpPr>
        <p:spPr>
          <a:xfrm>
            <a:off x="2327548" y="1117477"/>
            <a:ext cx="121920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Sigmoid</a:t>
            </a:r>
          </a:p>
          <a:p>
            <a:pPr algn="ctr"/>
            <a:r>
              <a:rPr lang="en-US" sz="1400" dirty="0">
                <a:latin typeface="Verdana" panose="020B0604030504040204" pitchFamily="34" charset="0"/>
                <a:ea typeface="Verdana" panose="020B0604030504040204" pitchFamily="34" charset="0"/>
                <a:cs typeface="Verdana" panose="020B0604030504040204" pitchFamily="34" charset="0"/>
              </a:rPr>
              <a:t>Activation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function</a:t>
            </a:r>
          </a:p>
        </p:txBody>
      </p:sp>
      <p:sp>
        <p:nvSpPr>
          <p:cNvPr id="22" name="TextBox 21">
            <a:extLst>
              <a:ext uri="{FF2B5EF4-FFF2-40B4-BE49-F238E27FC236}">
                <a16:creationId xmlns:a16="http://schemas.microsoft.com/office/drawing/2014/main" id="{991646F8-E143-B1D8-6AD8-6AFD242739B1}"/>
              </a:ext>
            </a:extLst>
          </p:cNvPr>
          <p:cNvSpPr txBox="1"/>
          <p:nvPr/>
        </p:nvSpPr>
        <p:spPr>
          <a:xfrm>
            <a:off x="9264506" y="2761657"/>
            <a:ext cx="121920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Activation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Function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matrix</a:t>
            </a:r>
          </a:p>
        </p:txBody>
      </p:sp>
      <p:sp>
        <p:nvSpPr>
          <p:cNvPr id="24" name="TextBox 23">
            <a:extLst>
              <a:ext uri="{FF2B5EF4-FFF2-40B4-BE49-F238E27FC236}">
                <a16:creationId xmlns:a16="http://schemas.microsoft.com/office/drawing/2014/main" id="{0E5B78A9-FF83-8BEF-ADF9-6A0306E7DA48}"/>
              </a:ext>
            </a:extLst>
          </p:cNvPr>
          <p:cNvSpPr txBox="1"/>
          <p:nvPr/>
        </p:nvSpPr>
        <p:spPr>
          <a:xfrm>
            <a:off x="1138958" y="3796709"/>
            <a:ext cx="6507679" cy="888705"/>
          </a:xfrm>
          <a:prstGeom prst="rect">
            <a:avLst/>
          </a:prstGeom>
          <a:noFill/>
        </p:spPr>
        <p:txBody>
          <a:bodyPr wrap="none" rtlCol="0">
            <a:spAutoFit/>
          </a:bodyPr>
          <a:lstStyle/>
          <a:p>
            <a:pPr marL="285750" indent="-285750">
              <a:lnSpc>
                <a:spcPct val="150000"/>
              </a:lnSpc>
              <a:buFont typeface="Wingdings" pitchFamily="2" charset="2"/>
              <a:buChar char="§"/>
            </a:pPr>
            <a:r>
              <a:rPr lang="en-US" dirty="0">
                <a:latin typeface="Palatino" pitchFamily="2" charset="77"/>
                <a:ea typeface="Palatino" pitchFamily="2" charset="77"/>
              </a:rPr>
              <a:t>If the output is &gt; 0.5 then the defect is present in the image.</a:t>
            </a:r>
          </a:p>
          <a:p>
            <a:pPr marL="285750" indent="-285750">
              <a:lnSpc>
                <a:spcPct val="150000"/>
              </a:lnSpc>
              <a:buFont typeface="Wingdings" pitchFamily="2" charset="2"/>
              <a:buChar char="§"/>
            </a:pPr>
            <a:r>
              <a:rPr lang="en-US" dirty="0">
                <a:latin typeface="Palatino" pitchFamily="2" charset="77"/>
                <a:ea typeface="Palatino" pitchFamily="2" charset="77"/>
              </a:rPr>
              <a:t>If the output is &lt; 0.5 the there is no defect in the image.</a:t>
            </a:r>
          </a:p>
        </p:txBody>
      </p:sp>
      <p:sp>
        <p:nvSpPr>
          <p:cNvPr id="25" name="TextBox 24">
            <a:extLst>
              <a:ext uri="{FF2B5EF4-FFF2-40B4-BE49-F238E27FC236}">
                <a16:creationId xmlns:a16="http://schemas.microsoft.com/office/drawing/2014/main" id="{AED962CC-7A24-3044-07D9-66B828881267}"/>
              </a:ext>
            </a:extLst>
          </p:cNvPr>
          <p:cNvSpPr txBox="1"/>
          <p:nvPr/>
        </p:nvSpPr>
        <p:spPr>
          <a:xfrm>
            <a:off x="2992800" y="4958942"/>
            <a:ext cx="4661020" cy="369332"/>
          </a:xfrm>
          <a:prstGeom prst="rect">
            <a:avLst/>
          </a:prstGeom>
          <a:noFill/>
        </p:spPr>
        <p:txBody>
          <a:bodyPr wrap="none" rtlCol="0">
            <a:spAutoFit/>
          </a:bodyPr>
          <a:lstStyle/>
          <a:p>
            <a:r>
              <a:rPr lang="en-US" b="1" dirty="0">
                <a:latin typeface="Palatino" pitchFamily="2" charset="77"/>
                <a:ea typeface="Palatino" pitchFamily="2" charset="77"/>
              </a:rPr>
              <a:t>1 &gt; 0.5 </a:t>
            </a:r>
            <a:r>
              <a:rPr lang="en-US" dirty="0">
                <a:latin typeface="Palatino" pitchFamily="2" charset="77"/>
                <a:ea typeface="Palatino" pitchFamily="2" charset="77"/>
                <a:sym typeface="Wingdings" pitchFamily="2" charset="2"/>
              </a:rPr>
              <a:t> The defect is present in the image.</a:t>
            </a:r>
            <a:endParaRPr lang="en-US" dirty="0">
              <a:latin typeface="Palatino" pitchFamily="2" charset="77"/>
              <a:ea typeface="Palatino" pitchFamily="2" charset="77"/>
            </a:endParaRPr>
          </a:p>
        </p:txBody>
      </p:sp>
    </p:spTree>
    <p:extLst>
      <p:ext uri="{BB962C8B-B14F-4D97-AF65-F5344CB8AC3E}">
        <p14:creationId xmlns:p14="http://schemas.microsoft.com/office/powerpoint/2010/main" val="120917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9E02-48FD-873C-55A5-439BBF0516BA}"/>
              </a:ext>
            </a:extLst>
          </p:cNvPr>
          <p:cNvSpPr>
            <a:spLocks noGrp="1"/>
          </p:cNvSpPr>
          <p:nvPr>
            <p:ph type="title"/>
          </p:nvPr>
        </p:nvSpPr>
        <p:spPr>
          <a:xfrm>
            <a:off x="878654" y="0"/>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p>
        </p:txBody>
      </p:sp>
      <p:sp>
        <p:nvSpPr>
          <p:cNvPr id="6" name="Slide Number Placeholder 4">
            <a:extLst>
              <a:ext uri="{FF2B5EF4-FFF2-40B4-BE49-F238E27FC236}">
                <a16:creationId xmlns:a16="http://schemas.microsoft.com/office/drawing/2014/main" id="{0E809562-4201-B7E4-1F78-BF5F4F6C976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BDDD877-1B39-0E15-564E-614AFEA06EA3}"/>
              </a:ext>
            </a:extLst>
          </p:cNvPr>
          <p:cNvSpPr txBox="1"/>
          <p:nvPr/>
        </p:nvSpPr>
        <p:spPr>
          <a:xfrm>
            <a:off x="1020922" y="1613118"/>
            <a:ext cx="10193616" cy="4285789"/>
          </a:xfrm>
          <a:prstGeom prst="rect">
            <a:avLst/>
          </a:prstGeom>
          <a:noFill/>
        </p:spPr>
        <p:txBody>
          <a:bodyPr wrap="square" rtlCol="0">
            <a:spAutoFit/>
          </a:bodyPr>
          <a:lstStyle/>
          <a:p>
            <a:pPr algn="just">
              <a:lnSpc>
                <a:spcPct val="150000"/>
              </a:lnSpc>
              <a:spcBef>
                <a:spcPts val="600"/>
              </a:spcBef>
              <a:buFont typeface="Wingdings" pitchFamily="2" charset="2"/>
              <a:buChar char="§"/>
            </a:pPr>
            <a:r>
              <a:rPr lang="en-US" sz="2000" dirty="0">
                <a:latin typeface="Palatino" pitchFamily="2" charset="77"/>
                <a:ea typeface="Palatino" pitchFamily="2" charset="77"/>
              </a:rPr>
              <a:t> This project aims to create a smart system that can find and understand issues in </a:t>
            </a:r>
          </a:p>
          <a:p>
            <a:pPr algn="just">
              <a:lnSpc>
                <a:spcPct val="150000"/>
              </a:lnSpc>
              <a:spcBef>
                <a:spcPts val="600"/>
              </a:spcBef>
            </a:pPr>
            <a:r>
              <a:rPr lang="en-US" sz="2000" dirty="0">
                <a:latin typeface="Palatino" pitchFamily="2" charset="77"/>
                <a:ea typeface="Palatino" pitchFamily="2" charset="77"/>
              </a:rPr>
              <a:t>    printed circuit boards (PCBs) all by itself.</a:t>
            </a:r>
          </a:p>
          <a:p>
            <a:pPr algn="just">
              <a:lnSpc>
                <a:spcPct val="150000"/>
              </a:lnSpc>
              <a:spcBef>
                <a:spcPts val="600"/>
              </a:spcBef>
              <a:buFont typeface="Wingdings" pitchFamily="2" charset="2"/>
              <a:buChar char="§"/>
            </a:pPr>
            <a:r>
              <a:rPr lang="en-US" sz="2000" dirty="0">
                <a:latin typeface="Palatino" pitchFamily="2" charset="77"/>
                <a:ea typeface="Palatino" pitchFamily="2" charset="77"/>
              </a:rPr>
              <a:t> It can look at pictures of PCBs and instantly tell if something is wrong. This speed is   </a:t>
            </a:r>
          </a:p>
          <a:p>
            <a:pPr algn="just">
              <a:lnSpc>
                <a:spcPct val="150000"/>
              </a:lnSpc>
              <a:spcBef>
                <a:spcPts val="600"/>
              </a:spcBef>
            </a:pPr>
            <a:r>
              <a:rPr lang="en-US" sz="2000" dirty="0">
                <a:latin typeface="Palatino" pitchFamily="2" charset="77"/>
                <a:ea typeface="Palatino" pitchFamily="2" charset="77"/>
              </a:rPr>
              <a:t>   important for factories where fast problem-solving is crucial.</a:t>
            </a:r>
          </a:p>
          <a:p>
            <a:pPr algn="just">
              <a:lnSpc>
                <a:spcPct val="150000"/>
              </a:lnSpc>
              <a:spcBef>
                <a:spcPts val="600"/>
              </a:spcBef>
              <a:buFont typeface="Wingdings" pitchFamily="2" charset="2"/>
              <a:buChar char="§"/>
            </a:pPr>
            <a:r>
              <a:rPr lang="en-US" sz="2000" dirty="0">
                <a:latin typeface="Palatino" pitchFamily="2" charset="77"/>
                <a:ea typeface="Palatino" pitchFamily="2" charset="77"/>
              </a:rPr>
              <a:t> By using this system, factories can make sure their products are of top quality. </a:t>
            </a:r>
          </a:p>
          <a:p>
            <a:pPr algn="just">
              <a:lnSpc>
                <a:spcPct val="150000"/>
              </a:lnSpc>
              <a:spcBef>
                <a:spcPts val="600"/>
              </a:spcBef>
              <a:buFont typeface="Wingdings" pitchFamily="2" charset="2"/>
              <a:buChar char="§"/>
            </a:pPr>
            <a:r>
              <a:rPr lang="en-US" sz="2000" dirty="0">
                <a:latin typeface="Palatino" pitchFamily="2" charset="77"/>
                <a:ea typeface="Palatino" pitchFamily="2" charset="77"/>
              </a:rPr>
              <a:t> It helps catch mistakes early, making the manufacturing process faster and more </a:t>
            </a:r>
          </a:p>
          <a:p>
            <a:pPr algn="just">
              <a:lnSpc>
                <a:spcPct val="150000"/>
              </a:lnSpc>
              <a:spcBef>
                <a:spcPts val="600"/>
              </a:spcBef>
            </a:pPr>
            <a:r>
              <a:rPr lang="en-US" sz="2000" dirty="0">
                <a:latin typeface="Palatino" pitchFamily="2" charset="77"/>
                <a:ea typeface="Palatino" pitchFamily="2" charset="77"/>
              </a:rPr>
              <a:t>   efficient.</a:t>
            </a:r>
          </a:p>
          <a:p>
            <a:pPr>
              <a:lnSpc>
                <a:spcPct val="150000"/>
              </a:lnSpc>
              <a:spcBef>
                <a:spcPts val="600"/>
              </a:spcBef>
            </a:pPr>
            <a:endParaRPr lang="en-US" sz="2000"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2B3B6450-F8B7-F07F-6BFF-55BB80FA13AB}"/>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71966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32668" y="151953"/>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3723" y="974690"/>
            <a:ext cx="11023042" cy="5459187"/>
          </a:xfrm>
          <a:prstGeom prst="rect">
            <a:avLst/>
          </a:prstGeom>
          <a:noFill/>
        </p:spPr>
        <p:txBody>
          <a:bodyPr wrap="square" rtlCol="0">
            <a:spAutoFit/>
          </a:bodyPr>
          <a:lstStyle/>
          <a:p>
            <a:pPr>
              <a:lnSpc>
                <a:spcPct val="150000"/>
              </a:lnSpc>
            </a:pPr>
            <a:r>
              <a:rPr lang="en-US" dirty="0">
                <a:latin typeface="Palatino" pitchFamily="2" charset="77"/>
                <a:ea typeface="Palatino" pitchFamily="2" charset="77"/>
              </a:rPr>
              <a:t>Implementation is the platform where the project working is demonstrated. In implementation the system drives for real operations. Every consequence completed by the project will be abundant, if processes are accurately executed according to plan carried out.</a:t>
            </a:r>
          </a:p>
          <a:p>
            <a:pPr>
              <a:lnSpc>
                <a:spcPct val="150000"/>
              </a:lnSpc>
            </a:pPr>
            <a:r>
              <a:rPr lang="en-US" b="1" dirty="0">
                <a:latin typeface="Palatino" pitchFamily="2" charset="77"/>
                <a:ea typeface="Palatino" pitchFamily="2" charset="77"/>
              </a:rPr>
              <a:t>Implementation Requirements:</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To implement PCB Defect Detection using Convolutional Neural Network, software used are</a:t>
            </a:r>
          </a:p>
          <a:p>
            <a:pPr marL="742950" lvl="1" indent="-285750">
              <a:lnSpc>
                <a:spcPct val="150000"/>
              </a:lnSpc>
              <a:buFont typeface="Wingdings" pitchFamily="2" charset="2"/>
              <a:buChar char="§"/>
            </a:pPr>
            <a:r>
              <a:rPr lang="en-US" dirty="0">
                <a:latin typeface="Palatino" pitchFamily="2" charset="77"/>
                <a:ea typeface="Palatino" pitchFamily="2" charset="77"/>
              </a:rPr>
              <a:t>Language used to code the project is Python.</a:t>
            </a:r>
          </a:p>
          <a:p>
            <a:pPr marL="742950" lvl="1" indent="-285750">
              <a:lnSpc>
                <a:spcPct val="150000"/>
              </a:lnSpc>
              <a:buFont typeface="Wingdings" pitchFamily="2" charset="2"/>
              <a:buChar char="§"/>
            </a:pPr>
            <a:r>
              <a:rPr lang="en-US" dirty="0">
                <a:latin typeface="Palatino" pitchFamily="2" charset="77"/>
                <a:ea typeface="Palatino" pitchFamily="2" charset="77"/>
              </a:rPr>
              <a:t>Operating System-Windows 10.</a:t>
            </a:r>
          </a:p>
          <a:p>
            <a:pPr lvl="1">
              <a:lnSpc>
                <a:spcPct val="150000"/>
              </a:lnSpc>
            </a:pPr>
            <a:r>
              <a:rPr lang="en-US" dirty="0">
                <a:latin typeface="Palatino" pitchFamily="2" charset="77"/>
                <a:ea typeface="Palatino" pitchFamily="2" charset="77"/>
              </a:rPr>
              <a:t>Tools used in project are</a:t>
            </a:r>
          </a:p>
          <a:p>
            <a:pPr marL="742950" lvl="1" indent="-285750">
              <a:lnSpc>
                <a:spcPct val="150000"/>
              </a:lnSpc>
              <a:buFont typeface="Wingdings" pitchFamily="2" charset="2"/>
              <a:buChar char="§"/>
            </a:pPr>
            <a:r>
              <a:rPr lang="en-US" dirty="0">
                <a:latin typeface="Palatino" pitchFamily="2" charset="77"/>
                <a:ea typeface="Palatino" pitchFamily="2" charset="77"/>
              </a:rPr>
              <a:t>OpenCV-Python Tool</a:t>
            </a:r>
          </a:p>
          <a:p>
            <a:pPr marL="742950" lvl="1" indent="-285750">
              <a:lnSpc>
                <a:spcPct val="150000"/>
              </a:lnSpc>
              <a:buFont typeface="Wingdings" pitchFamily="2" charset="2"/>
              <a:buChar char="§"/>
            </a:pPr>
            <a:r>
              <a:rPr lang="en-US" dirty="0">
                <a:latin typeface="Palatino" pitchFamily="2" charset="77"/>
                <a:ea typeface="Palatino" pitchFamily="2" charset="77"/>
              </a:rPr>
              <a:t>Flask</a:t>
            </a:r>
          </a:p>
          <a:p>
            <a:pPr marL="742950" lvl="1" indent="-285750">
              <a:lnSpc>
                <a:spcPct val="150000"/>
              </a:lnSpc>
              <a:buFont typeface="Wingdings" pitchFamily="2" charset="2"/>
              <a:buChar char="§"/>
            </a:pPr>
            <a:r>
              <a:rPr lang="en-US" dirty="0">
                <a:latin typeface="Palatino" pitchFamily="2" charset="77"/>
                <a:ea typeface="Palatino" pitchFamily="2" charset="77"/>
              </a:rPr>
              <a:t>TensorFlow</a:t>
            </a:r>
          </a:p>
          <a:p>
            <a:pPr marL="742950" lvl="1" indent="-285750">
              <a:lnSpc>
                <a:spcPct val="150000"/>
              </a:lnSpc>
              <a:buFont typeface="Wingdings" pitchFamily="2" charset="2"/>
              <a:buChar char="§"/>
            </a:pPr>
            <a:r>
              <a:rPr lang="en-US" dirty="0">
                <a:latin typeface="Palatino" pitchFamily="2" charset="77"/>
                <a:ea typeface="Palatino" pitchFamily="2" charset="77"/>
              </a:rPr>
              <a:t>NumPy</a:t>
            </a:r>
          </a:p>
          <a:p>
            <a:pPr marL="742950" lvl="1" indent="-285750">
              <a:lnSpc>
                <a:spcPct val="150000"/>
              </a:lnSpc>
              <a:buFont typeface="Wingdings" pitchFamily="2" charset="2"/>
              <a:buChar char="§"/>
            </a:pPr>
            <a:r>
              <a:rPr lang="en-US" dirty="0">
                <a:latin typeface="Palatino" pitchFamily="2" charset="77"/>
                <a:ea typeface="Palatino" pitchFamily="2" charset="77"/>
              </a:rPr>
              <a:t>Matplotlib</a:t>
            </a:r>
          </a:p>
        </p:txBody>
      </p:sp>
    </p:spTree>
    <p:extLst>
      <p:ext uri="{BB962C8B-B14F-4D97-AF65-F5344CB8AC3E}">
        <p14:creationId xmlns:p14="http://schemas.microsoft.com/office/powerpoint/2010/main" val="3214057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696510" y="542611"/>
            <a:ext cx="11023042" cy="5663089"/>
          </a:xfrm>
          <a:prstGeom prst="rect">
            <a:avLst/>
          </a:prstGeom>
          <a:noFill/>
        </p:spPr>
        <p:txBody>
          <a:bodyPr wrap="square" rtlCol="0">
            <a:spAutoFit/>
          </a:bodyPr>
          <a:lstStyle/>
          <a:p>
            <a:r>
              <a:rPr lang="en-US" sz="2000" b="1" dirty="0">
                <a:latin typeface="Palatino" pitchFamily="2" charset="77"/>
                <a:ea typeface="Palatino" pitchFamily="2" charset="77"/>
              </a:rPr>
              <a:t>Pseudocodes for Preprocessing Techniques:-</a:t>
            </a:r>
          </a:p>
          <a:p>
            <a:pPr marL="285750" indent="-285750">
              <a:lnSpc>
                <a:spcPct val="150000"/>
              </a:lnSpc>
              <a:buFont typeface="Wingdings" pitchFamily="2" charset="2"/>
              <a:buChar char="§"/>
            </a:pPr>
            <a:r>
              <a:rPr lang="en-US" b="1" u="sng" dirty="0">
                <a:latin typeface="Palatino" pitchFamily="2" charset="77"/>
                <a:ea typeface="Palatino" pitchFamily="2" charset="77"/>
              </a:rPr>
              <a:t>Pseudocode for Picture Uploading:</a:t>
            </a:r>
          </a:p>
          <a:p>
            <a:r>
              <a:rPr lang="en-US" dirty="0">
                <a:latin typeface="Palatino" pitchFamily="2" charset="77"/>
                <a:ea typeface="Palatino" pitchFamily="2" charset="77"/>
              </a:rPr>
              <a:t>	Input image is obtained from the dataset.</a:t>
            </a:r>
          </a:p>
          <a:p>
            <a:pPr>
              <a:lnSpc>
                <a:spcPct val="150000"/>
              </a:lnSpc>
            </a:pPr>
            <a:r>
              <a:rPr lang="en-US" dirty="0">
                <a:latin typeface="Palatino" pitchFamily="2" charset="77"/>
                <a:ea typeface="Palatino" pitchFamily="2" charset="77"/>
              </a:rPr>
              <a:t>	</a:t>
            </a:r>
            <a:r>
              <a:rPr lang="en-US" b="1" dirty="0">
                <a:latin typeface="Palatino" pitchFamily="2" charset="77"/>
                <a:ea typeface="Palatino" pitchFamily="2" charset="77"/>
              </a:rPr>
              <a:t>Step1: </a:t>
            </a:r>
            <a:r>
              <a:rPr lang="en-US" dirty="0">
                <a:latin typeface="Palatino" pitchFamily="2" charset="77"/>
                <a:ea typeface="Palatino" pitchFamily="2" charset="77"/>
              </a:rPr>
              <a:t>Click on upload</a:t>
            </a:r>
          </a:p>
          <a:p>
            <a:r>
              <a:rPr lang="en-US" dirty="0">
                <a:latin typeface="Palatino" pitchFamily="2" charset="77"/>
                <a:ea typeface="Palatino" pitchFamily="2" charset="77"/>
              </a:rPr>
              <a:t>	</a:t>
            </a:r>
            <a:r>
              <a:rPr lang="en-US" b="1" dirty="0">
                <a:latin typeface="Palatino" pitchFamily="2" charset="77"/>
                <a:ea typeface="Palatino" pitchFamily="2" charset="77"/>
              </a:rPr>
              <a:t>Step2: </a:t>
            </a:r>
            <a:r>
              <a:rPr lang="en-US" dirty="0">
                <a:latin typeface="Palatino" pitchFamily="2" charset="77"/>
                <a:ea typeface="Palatino" pitchFamily="2" charset="77"/>
              </a:rPr>
              <a:t>Read the PCB image from dataset</a:t>
            </a:r>
          </a:p>
          <a:p>
            <a:r>
              <a:rPr lang="en-US" dirty="0">
                <a:latin typeface="Palatino" pitchFamily="2" charset="77"/>
                <a:ea typeface="Palatino" pitchFamily="2" charset="77"/>
              </a:rPr>
              <a:t>		    </a:t>
            </a:r>
            <a:r>
              <a:rPr lang="en-US" dirty="0" err="1">
                <a:latin typeface="Palatino" pitchFamily="2" charset="77"/>
                <a:ea typeface="Palatino" pitchFamily="2" charset="77"/>
              </a:rPr>
              <a:t>imageA</a:t>
            </a:r>
            <a:r>
              <a:rPr lang="en-US" dirty="0">
                <a:latin typeface="Palatino" pitchFamily="2" charset="77"/>
                <a:ea typeface="Palatino" pitchFamily="2" charset="77"/>
              </a:rPr>
              <a:t>=cv2.imread(</a:t>
            </a:r>
            <a:r>
              <a:rPr lang="en-US" dirty="0" err="1">
                <a:latin typeface="Palatino" pitchFamily="2" charset="77"/>
                <a:ea typeface="Palatino" pitchFamily="2" charset="77"/>
              </a:rPr>
              <a:t>args</a:t>
            </a:r>
            <a:r>
              <a:rPr lang="en-US" dirty="0">
                <a:latin typeface="Palatino" pitchFamily="2" charset="77"/>
                <a:ea typeface="Palatino" pitchFamily="2" charset="77"/>
              </a:rPr>
              <a:t>[“first”])</a:t>
            </a:r>
          </a:p>
          <a:p>
            <a:r>
              <a:rPr lang="en-US" dirty="0">
                <a:latin typeface="Palatino" pitchFamily="2" charset="77"/>
                <a:ea typeface="Palatino" pitchFamily="2" charset="77"/>
              </a:rPr>
              <a:t>	</a:t>
            </a:r>
            <a:r>
              <a:rPr lang="en-US" b="1" dirty="0">
                <a:latin typeface="Palatino" pitchFamily="2" charset="77"/>
                <a:ea typeface="Palatino" pitchFamily="2" charset="77"/>
              </a:rPr>
              <a:t>Step3: </a:t>
            </a:r>
            <a:r>
              <a:rPr lang="en-US" dirty="0">
                <a:latin typeface="Palatino" pitchFamily="2" charset="77"/>
                <a:ea typeface="Palatino" pitchFamily="2" charset="77"/>
              </a:rPr>
              <a:t>Display the name of the defect on the webpage.</a:t>
            </a:r>
          </a:p>
          <a:p>
            <a:r>
              <a:rPr lang="en-US" dirty="0">
                <a:latin typeface="Palatino" pitchFamily="2" charset="77"/>
                <a:ea typeface="Palatino" pitchFamily="2" charset="77"/>
              </a:rPr>
              <a:t>	</a:t>
            </a:r>
            <a:r>
              <a:rPr lang="en-US" b="1" dirty="0">
                <a:latin typeface="Palatino" pitchFamily="2" charset="77"/>
                <a:ea typeface="Palatino" pitchFamily="2" charset="77"/>
              </a:rPr>
              <a:t>Step4: </a:t>
            </a:r>
            <a:r>
              <a:rPr lang="en-US" dirty="0">
                <a:latin typeface="Palatino" pitchFamily="2" charset="77"/>
                <a:ea typeface="Palatino" pitchFamily="2" charset="77"/>
              </a:rPr>
              <a:t>Shows the name of the defect in dialog box.</a:t>
            </a:r>
          </a:p>
          <a:p>
            <a:pPr marL="285750" indent="-285750">
              <a:lnSpc>
                <a:spcPct val="200000"/>
              </a:lnSpc>
              <a:buFont typeface="Wingdings" pitchFamily="2" charset="2"/>
              <a:buChar char="§"/>
            </a:pPr>
            <a:r>
              <a:rPr lang="en-US" b="1" u="sng" dirty="0">
                <a:latin typeface="Palatino" pitchFamily="2" charset="77"/>
                <a:ea typeface="Palatino" pitchFamily="2" charset="77"/>
              </a:rPr>
              <a:t>Pseudocode for Converting RGB image to Gray:</a:t>
            </a:r>
          </a:p>
          <a:p>
            <a:pPr algn="just"/>
            <a:r>
              <a:rPr lang="en-US" dirty="0">
                <a:latin typeface="Palatino" pitchFamily="2" charset="77"/>
                <a:ea typeface="Palatino" pitchFamily="2" charset="77"/>
              </a:rPr>
              <a:t>	In this section the RGB image is converted to Gray image because it is easy to perform the operations such as median filtering, thresholding and high pass filtering when the image is converted to Gray image.</a:t>
            </a:r>
          </a:p>
          <a:p>
            <a:pPr algn="just"/>
            <a:endParaRPr lang="en-US" dirty="0">
              <a:latin typeface="Palatino" pitchFamily="2" charset="77"/>
              <a:ea typeface="Palatino" pitchFamily="2" charset="77"/>
            </a:endParaRPr>
          </a:p>
          <a:p>
            <a:pPr algn="just"/>
            <a:r>
              <a:rPr lang="en-US" dirty="0">
                <a:latin typeface="Palatino" pitchFamily="2" charset="77"/>
                <a:ea typeface="Palatino" pitchFamily="2" charset="77"/>
              </a:rPr>
              <a:t> 	</a:t>
            </a:r>
            <a:r>
              <a:rPr lang="en-US" b="1" dirty="0">
                <a:latin typeface="Palatino" pitchFamily="2" charset="77"/>
                <a:ea typeface="Palatino" pitchFamily="2" charset="77"/>
              </a:rPr>
              <a:t>Step 1: </a:t>
            </a:r>
            <a:r>
              <a:rPr lang="en-US" dirty="0">
                <a:latin typeface="Palatino" pitchFamily="2" charset="77"/>
                <a:ea typeface="Palatino" pitchFamily="2" charset="77"/>
              </a:rPr>
              <a:t>Converting RGB to Gray.</a:t>
            </a:r>
          </a:p>
          <a:p>
            <a:r>
              <a:rPr lang="en-US" dirty="0">
                <a:latin typeface="Palatino" pitchFamily="2" charset="77"/>
                <a:ea typeface="Palatino" pitchFamily="2" charset="77"/>
              </a:rPr>
              <a:t>	</a:t>
            </a:r>
            <a:r>
              <a:rPr lang="en-US" b="1" dirty="0">
                <a:latin typeface="Palatino" pitchFamily="2" charset="77"/>
                <a:ea typeface="Palatino" pitchFamily="2" charset="77"/>
              </a:rPr>
              <a:t>Step 2: </a:t>
            </a:r>
            <a:r>
              <a:rPr lang="en-US" dirty="0">
                <a:latin typeface="Palatino" pitchFamily="2" charset="77"/>
                <a:ea typeface="Palatino" pitchFamily="2" charset="77"/>
              </a:rPr>
              <a:t>Show the window to display the image.</a:t>
            </a:r>
          </a:p>
          <a:p>
            <a:r>
              <a:rPr lang="en-US" dirty="0">
                <a:latin typeface="Palatino" pitchFamily="2" charset="77"/>
                <a:ea typeface="Palatino" pitchFamily="2" charset="77"/>
              </a:rPr>
              <a:t>	</a:t>
            </a:r>
            <a:r>
              <a:rPr lang="en-US" b="1" dirty="0">
                <a:latin typeface="Palatino" pitchFamily="2" charset="77"/>
                <a:ea typeface="Palatino" pitchFamily="2" charset="77"/>
              </a:rPr>
              <a:t>Step 3: </a:t>
            </a:r>
            <a:r>
              <a:rPr lang="en-US" dirty="0">
                <a:latin typeface="Palatino" pitchFamily="2" charset="77"/>
                <a:ea typeface="Palatino" pitchFamily="2" charset="77"/>
              </a:rPr>
              <a:t>Display the image in the window</a:t>
            </a:r>
          </a:p>
          <a:p>
            <a:r>
              <a:rPr lang="en-US" dirty="0">
                <a:latin typeface="Palatino" pitchFamily="2" charset="77"/>
                <a:ea typeface="Palatino" pitchFamily="2" charset="77"/>
              </a:rPr>
              <a:t>	</a:t>
            </a:r>
            <a:r>
              <a:rPr lang="en-US" b="1" dirty="0">
                <a:latin typeface="Palatino" pitchFamily="2" charset="77"/>
                <a:ea typeface="Palatino" pitchFamily="2" charset="77"/>
              </a:rPr>
              <a:t>Step4: </a:t>
            </a:r>
            <a:r>
              <a:rPr lang="en-US" dirty="0">
                <a:latin typeface="Palatino" pitchFamily="2" charset="77"/>
                <a:ea typeface="Palatino" pitchFamily="2" charset="77"/>
              </a:rPr>
              <a:t>Multiply each plane with a threshold value</a:t>
            </a:r>
          </a:p>
          <a:p>
            <a:r>
              <a:rPr lang="en-US" dirty="0">
                <a:latin typeface="Palatino" pitchFamily="2" charset="77"/>
                <a:ea typeface="Palatino" pitchFamily="2" charset="77"/>
              </a:rPr>
              <a:t>	</a:t>
            </a:r>
            <a:r>
              <a:rPr lang="en-US" b="1" dirty="0">
                <a:latin typeface="Palatino" pitchFamily="2" charset="77"/>
                <a:ea typeface="Palatino" pitchFamily="2" charset="77"/>
              </a:rPr>
              <a:t>Step5: </a:t>
            </a:r>
            <a:r>
              <a:rPr lang="en-US" dirty="0" err="1">
                <a:latin typeface="Palatino" pitchFamily="2" charset="77"/>
                <a:ea typeface="Palatino" pitchFamily="2" charset="77"/>
              </a:rPr>
              <a:t>Gray_pixel</a:t>
            </a:r>
            <a:r>
              <a:rPr lang="en-US" dirty="0">
                <a:latin typeface="Palatino" pitchFamily="2" charset="77"/>
                <a:ea typeface="Palatino" pitchFamily="2" charset="77"/>
              </a:rPr>
              <a:t> = (</a:t>
            </a:r>
            <a:r>
              <a:rPr lang="en-US" dirty="0" err="1">
                <a:latin typeface="Palatino" pitchFamily="2" charset="77"/>
                <a:ea typeface="Palatino" pitchFamily="2" charset="77"/>
              </a:rPr>
              <a:t>R_plan</a:t>
            </a:r>
            <a:r>
              <a:rPr lang="en-US" dirty="0">
                <a:latin typeface="Palatino" pitchFamily="2" charset="77"/>
                <a:ea typeface="Palatino" pitchFamily="2" charset="77"/>
              </a:rPr>
              <a:t> * </a:t>
            </a:r>
            <a:r>
              <a:rPr lang="en-US" dirty="0" err="1">
                <a:latin typeface="Palatino" pitchFamily="2" charset="77"/>
                <a:ea typeface="Palatino" pitchFamily="2" charset="77"/>
              </a:rPr>
              <a:t>R_thresh</a:t>
            </a:r>
            <a:r>
              <a:rPr lang="en-US" dirty="0">
                <a:latin typeface="Palatino" pitchFamily="2" charset="77"/>
                <a:ea typeface="Palatino" pitchFamily="2" charset="77"/>
              </a:rPr>
              <a:t>) + (</a:t>
            </a:r>
            <a:r>
              <a:rPr lang="en-US" dirty="0" err="1">
                <a:latin typeface="Palatino" pitchFamily="2" charset="77"/>
                <a:ea typeface="Palatino" pitchFamily="2" charset="77"/>
              </a:rPr>
              <a:t>G_plan</a:t>
            </a:r>
            <a:r>
              <a:rPr lang="en-US" dirty="0">
                <a:latin typeface="Palatino" pitchFamily="2" charset="77"/>
                <a:ea typeface="Palatino" pitchFamily="2" charset="77"/>
              </a:rPr>
              <a:t> * </a:t>
            </a:r>
            <a:r>
              <a:rPr lang="en-US" dirty="0" err="1">
                <a:latin typeface="Palatino" pitchFamily="2" charset="77"/>
                <a:ea typeface="Palatino" pitchFamily="2" charset="77"/>
              </a:rPr>
              <a:t>G_thresh</a:t>
            </a:r>
            <a:r>
              <a:rPr lang="en-US" dirty="0">
                <a:latin typeface="Palatino" pitchFamily="2" charset="77"/>
                <a:ea typeface="Palatino" pitchFamily="2" charset="77"/>
              </a:rPr>
              <a:t>) + (</a:t>
            </a:r>
            <a:r>
              <a:rPr lang="en-US" dirty="0" err="1">
                <a:latin typeface="Palatino" pitchFamily="2" charset="77"/>
                <a:ea typeface="Palatino" pitchFamily="2" charset="77"/>
              </a:rPr>
              <a:t>B_plan</a:t>
            </a:r>
            <a:r>
              <a:rPr lang="en-US" dirty="0">
                <a:latin typeface="Palatino" pitchFamily="2" charset="77"/>
                <a:ea typeface="Palatino" pitchFamily="2" charset="77"/>
              </a:rPr>
              <a:t> * </a:t>
            </a:r>
            <a:r>
              <a:rPr lang="en-US" dirty="0" err="1">
                <a:latin typeface="Palatino" pitchFamily="2" charset="77"/>
                <a:ea typeface="Palatino" pitchFamily="2" charset="77"/>
              </a:rPr>
              <a:t>B_thresh</a:t>
            </a:r>
            <a:r>
              <a:rPr lang="en-US" dirty="0">
                <a:latin typeface="Palatino" pitchFamily="2" charset="77"/>
                <a:ea typeface="Palatino" pitchFamily="2" charset="77"/>
              </a:rPr>
              <a:t>);</a:t>
            </a: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2388240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5769" y="493987"/>
            <a:ext cx="11023042" cy="6463308"/>
          </a:xfrm>
          <a:prstGeom prst="rect">
            <a:avLst/>
          </a:prstGeom>
          <a:noFill/>
        </p:spPr>
        <p:txBody>
          <a:bodyPr wrap="square" rtlCol="0">
            <a:spAutoFit/>
          </a:bodyPr>
          <a:lstStyle/>
          <a:p>
            <a:pPr marL="285750" indent="-285750">
              <a:lnSpc>
                <a:spcPct val="150000"/>
              </a:lnSpc>
              <a:buFont typeface="Wingdings" pitchFamily="2" charset="2"/>
              <a:buChar char="§"/>
            </a:pPr>
            <a:r>
              <a:rPr lang="en-US" b="1" u="sng" dirty="0">
                <a:latin typeface="Palatino" pitchFamily="2" charset="77"/>
                <a:ea typeface="Palatino" pitchFamily="2" charset="77"/>
              </a:rPr>
              <a:t>Pseudocode for Median Filtering:</a:t>
            </a:r>
          </a:p>
          <a:p>
            <a:pPr algn="just"/>
            <a:r>
              <a:rPr lang="en-US" dirty="0">
                <a:latin typeface="Palatino" pitchFamily="2" charset="77"/>
                <a:ea typeface="Palatino" pitchFamily="2" charset="77"/>
              </a:rPr>
              <a:t>	The median filtering is a non-linear digital filtering technique, often used to remove noise from an image or signal. </a:t>
            </a:r>
          </a:p>
          <a:p>
            <a:pPr algn="just">
              <a:lnSpc>
                <a:spcPct val="150000"/>
              </a:lnSpc>
            </a:pPr>
            <a:r>
              <a:rPr lang="en-US" dirty="0">
                <a:latin typeface="Palatino" pitchFamily="2" charset="77"/>
                <a:ea typeface="Palatino" pitchFamily="2" charset="77"/>
              </a:rPr>
              <a:t>	</a:t>
            </a:r>
            <a:r>
              <a:rPr lang="en-US" b="1" dirty="0">
                <a:latin typeface="Palatino" pitchFamily="2" charset="77"/>
                <a:ea typeface="Palatino" pitchFamily="2" charset="77"/>
              </a:rPr>
              <a:t>Step 1: </a:t>
            </a:r>
            <a:r>
              <a:rPr lang="en-US" dirty="0">
                <a:latin typeface="Palatino" pitchFamily="2" charset="77"/>
                <a:ea typeface="Palatino" pitchFamily="2" charset="77"/>
              </a:rPr>
              <a:t>Load the image that is converted from RGB to Gray image. </a:t>
            </a:r>
          </a:p>
          <a:p>
            <a:r>
              <a:rPr lang="en-US" dirty="0">
                <a:latin typeface="Palatino" pitchFamily="2" charset="77"/>
                <a:ea typeface="Palatino" pitchFamily="2" charset="77"/>
              </a:rPr>
              <a:t>	</a:t>
            </a:r>
            <a:r>
              <a:rPr lang="en-US" b="1" dirty="0">
                <a:latin typeface="Palatino" pitchFamily="2" charset="77"/>
                <a:ea typeface="Palatino" pitchFamily="2" charset="77"/>
              </a:rPr>
              <a:t>Step 2: </a:t>
            </a:r>
            <a:r>
              <a:rPr lang="en-US" dirty="0">
                <a:latin typeface="Palatino" pitchFamily="2" charset="77"/>
                <a:ea typeface="Palatino" pitchFamily="2" charset="77"/>
              </a:rPr>
              <a:t>Define the kernel size for the median filter.</a:t>
            </a:r>
          </a:p>
          <a:p>
            <a:r>
              <a:rPr lang="en-US" dirty="0">
                <a:latin typeface="Palatino" pitchFamily="2" charset="77"/>
                <a:ea typeface="Palatino" pitchFamily="2" charset="77"/>
              </a:rPr>
              <a:t>	</a:t>
            </a:r>
            <a:r>
              <a:rPr lang="en-US" b="1" dirty="0">
                <a:latin typeface="Palatino" pitchFamily="2" charset="77"/>
                <a:ea typeface="Palatino" pitchFamily="2" charset="77"/>
              </a:rPr>
              <a:t>Step 3: </a:t>
            </a:r>
            <a:r>
              <a:rPr lang="en-US" dirty="0">
                <a:latin typeface="Palatino" pitchFamily="2" charset="77"/>
                <a:ea typeface="Palatino" pitchFamily="2" charset="77"/>
              </a:rPr>
              <a:t>Apply the median filter</a:t>
            </a:r>
          </a:p>
          <a:p>
            <a:r>
              <a:rPr lang="en-US" dirty="0">
                <a:latin typeface="Palatino" pitchFamily="2" charset="77"/>
                <a:ea typeface="Palatino" pitchFamily="2" charset="77"/>
              </a:rPr>
              <a:t>			Filtered_img-cv2.medianBlur(</a:t>
            </a:r>
            <a:r>
              <a:rPr lang="en-US" dirty="0" err="1">
                <a:latin typeface="Palatino" pitchFamily="2" charset="77"/>
                <a:ea typeface="Palatino" pitchFamily="2" charset="77"/>
              </a:rPr>
              <a:t>img,kernel_size</a:t>
            </a:r>
            <a:r>
              <a:rPr lang="en-US" dirty="0">
                <a:latin typeface="Palatino" pitchFamily="2" charset="77"/>
                <a:ea typeface="Palatino" pitchFamily="2" charset="77"/>
              </a:rPr>
              <a:t>)</a:t>
            </a:r>
          </a:p>
          <a:p>
            <a:r>
              <a:rPr lang="en-US" dirty="0">
                <a:latin typeface="Palatino" pitchFamily="2" charset="77"/>
                <a:ea typeface="Palatino" pitchFamily="2" charset="77"/>
              </a:rPr>
              <a:t>	</a:t>
            </a:r>
            <a:r>
              <a:rPr lang="en-US" b="1" dirty="0">
                <a:latin typeface="Palatino" pitchFamily="2" charset="77"/>
                <a:ea typeface="Palatino" pitchFamily="2" charset="77"/>
              </a:rPr>
              <a:t>Step 4: </a:t>
            </a:r>
            <a:r>
              <a:rPr lang="en-US" dirty="0">
                <a:latin typeface="Palatino" pitchFamily="2" charset="77"/>
                <a:ea typeface="Palatino" pitchFamily="2" charset="77"/>
              </a:rPr>
              <a:t>The filtered image is stored using the function cv2.imwrite().</a:t>
            </a:r>
          </a:p>
          <a:p>
            <a:endParaRPr lang="en-US" dirty="0">
              <a:latin typeface="Palatino" pitchFamily="2" charset="77"/>
              <a:ea typeface="Palatino" pitchFamily="2" charset="77"/>
            </a:endParaRPr>
          </a:p>
          <a:p>
            <a:pPr marL="285750" indent="-285750">
              <a:lnSpc>
                <a:spcPct val="150000"/>
              </a:lnSpc>
              <a:buFont typeface="Wingdings" pitchFamily="2" charset="2"/>
              <a:buChar char="§"/>
            </a:pPr>
            <a:r>
              <a:rPr lang="en-US" b="1" u="sng" dirty="0">
                <a:latin typeface="Palatino" pitchFamily="2" charset="77"/>
                <a:ea typeface="Palatino" pitchFamily="2" charset="77"/>
              </a:rPr>
              <a:t>Pseudocode for Thresholding:</a:t>
            </a:r>
          </a:p>
          <a:p>
            <a:pPr algn="just"/>
            <a:r>
              <a:rPr lang="en-US" dirty="0">
                <a:latin typeface="Palatino" pitchFamily="2" charset="77"/>
                <a:ea typeface="Palatino" pitchFamily="2" charset="77"/>
              </a:rPr>
              <a:t>	Image thresholding is a way of partitioning an image into a foreground and background. Image thresholding is a type of image segmentation that divides the foreground form the background in an image.</a:t>
            </a:r>
          </a:p>
          <a:p>
            <a:pPr>
              <a:lnSpc>
                <a:spcPct val="150000"/>
              </a:lnSpc>
            </a:pPr>
            <a:r>
              <a:rPr lang="en-US" dirty="0">
                <a:latin typeface="Palatino" pitchFamily="2" charset="77"/>
                <a:ea typeface="Palatino" pitchFamily="2" charset="77"/>
              </a:rPr>
              <a:t>	</a:t>
            </a:r>
            <a:r>
              <a:rPr lang="en-US" b="1" dirty="0">
                <a:latin typeface="Palatino" pitchFamily="2" charset="77"/>
                <a:ea typeface="Palatino" pitchFamily="2" charset="77"/>
              </a:rPr>
              <a:t>Step 1: </a:t>
            </a:r>
            <a:r>
              <a:rPr lang="en-US" dirty="0">
                <a:latin typeface="Palatino" pitchFamily="2" charset="77"/>
                <a:ea typeface="Palatino" pitchFamily="2" charset="77"/>
              </a:rPr>
              <a:t>for </a:t>
            </a:r>
            <a:r>
              <a:rPr lang="en-US" dirty="0" err="1">
                <a:latin typeface="Palatino" pitchFamily="2" charset="77"/>
                <a:ea typeface="Palatino" pitchFamily="2" charset="77"/>
              </a:rPr>
              <a:t>i</a:t>
            </a:r>
            <a:r>
              <a:rPr lang="en-US" dirty="0">
                <a:latin typeface="Palatino" pitchFamily="2" charset="77"/>
                <a:ea typeface="Palatino" pitchFamily="2" charset="77"/>
              </a:rPr>
              <a:t>:=1 to 480*640 pixels</a:t>
            </a:r>
          </a:p>
          <a:p>
            <a:r>
              <a:rPr lang="en-US" dirty="0">
                <a:latin typeface="Palatino" pitchFamily="2" charset="77"/>
                <a:ea typeface="Palatino" pitchFamily="2" charset="77"/>
              </a:rPr>
              <a:t>	</a:t>
            </a:r>
            <a:r>
              <a:rPr lang="en-US" b="1" dirty="0">
                <a:latin typeface="Palatino" pitchFamily="2" charset="77"/>
                <a:ea typeface="Palatino" pitchFamily="2" charset="77"/>
              </a:rPr>
              <a:t>Step 2</a:t>
            </a:r>
            <a:r>
              <a:rPr lang="en-US" dirty="0">
                <a:latin typeface="Palatino" pitchFamily="2" charset="77"/>
                <a:ea typeface="Palatino" pitchFamily="2" charset="77"/>
              </a:rPr>
              <a:t>: if </a:t>
            </a:r>
            <a:r>
              <a:rPr lang="en-US" dirty="0" err="1">
                <a:latin typeface="Palatino" pitchFamily="2" charset="77"/>
                <a:ea typeface="Palatino" pitchFamily="2" charset="77"/>
              </a:rPr>
              <a:t>new_im</a:t>
            </a:r>
            <a:r>
              <a:rPr lang="en-US" dirty="0">
                <a:latin typeface="Palatino" pitchFamily="2" charset="77"/>
                <a:ea typeface="Palatino" pitchFamily="2" charset="77"/>
              </a:rPr>
              <a:t>(</a:t>
            </a:r>
            <a:r>
              <a:rPr lang="en-US" dirty="0" err="1">
                <a:latin typeface="Palatino" pitchFamily="2" charset="77"/>
                <a:ea typeface="Palatino" pitchFamily="2" charset="77"/>
              </a:rPr>
              <a:t>i</a:t>
            </a:r>
            <a:r>
              <a:rPr lang="en-US" dirty="0">
                <a:latin typeface="Palatino" pitchFamily="2" charset="77"/>
                <a:ea typeface="Palatino" pitchFamily="2" charset="77"/>
              </a:rPr>
              <a:t>)&lt;T</a:t>
            </a:r>
          </a:p>
          <a:p>
            <a:r>
              <a:rPr lang="en-US" dirty="0">
                <a:latin typeface="Palatino" pitchFamily="2" charset="77"/>
                <a:ea typeface="Palatino" pitchFamily="2" charset="77"/>
              </a:rPr>
              <a:t>	</a:t>
            </a:r>
            <a:r>
              <a:rPr lang="en-US" b="1" dirty="0">
                <a:latin typeface="Palatino" pitchFamily="2" charset="77"/>
                <a:ea typeface="Palatino" pitchFamily="2" charset="77"/>
              </a:rPr>
              <a:t>Step 3: </a:t>
            </a:r>
            <a:r>
              <a:rPr lang="en-US" dirty="0">
                <a:latin typeface="Palatino" pitchFamily="2" charset="77"/>
                <a:ea typeface="Palatino" pitchFamily="2" charset="77"/>
              </a:rPr>
              <a:t>Change to black, and consider as obstacle</a:t>
            </a:r>
          </a:p>
          <a:p>
            <a:r>
              <a:rPr lang="en-US" dirty="0">
                <a:latin typeface="Palatino" pitchFamily="2" charset="77"/>
                <a:ea typeface="Palatino" pitchFamily="2" charset="77"/>
              </a:rPr>
              <a:t>			</a:t>
            </a:r>
            <a:r>
              <a:rPr lang="en-US" dirty="0" err="1">
                <a:latin typeface="Palatino" pitchFamily="2" charset="77"/>
                <a:ea typeface="Palatino" pitchFamily="2" charset="77"/>
              </a:rPr>
              <a:t>setnew_im</a:t>
            </a:r>
            <a:r>
              <a:rPr lang="en-US" dirty="0">
                <a:latin typeface="Palatino" pitchFamily="2" charset="77"/>
                <a:ea typeface="Palatino" pitchFamily="2" charset="77"/>
              </a:rPr>
              <a:t>(</a:t>
            </a:r>
            <a:r>
              <a:rPr lang="en-US" dirty="0" err="1">
                <a:latin typeface="Palatino" pitchFamily="2" charset="77"/>
                <a:ea typeface="Palatino" pitchFamily="2" charset="77"/>
              </a:rPr>
              <a:t>i</a:t>
            </a:r>
            <a:r>
              <a:rPr lang="en-US" dirty="0">
                <a:latin typeface="Palatino" pitchFamily="2" charset="77"/>
                <a:ea typeface="Palatino" pitchFamily="2" charset="77"/>
              </a:rPr>
              <a:t>)=0</a:t>
            </a:r>
          </a:p>
          <a:p>
            <a:r>
              <a:rPr lang="en-US" dirty="0">
                <a:latin typeface="Palatino" pitchFamily="2" charset="77"/>
                <a:ea typeface="Palatino" pitchFamily="2" charset="77"/>
              </a:rPr>
              <a:t>	</a:t>
            </a:r>
            <a:r>
              <a:rPr lang="en-US" b="1" dirty="0">
                <a:latin typeface="Palatino" pitchFamily="2" charset="77"/>
                <a:ea typeface="Palatino" pitchFamily="2" charset="77"/>
              </a:rPr>
              <a:t>Step4: </a:t>
            </a:r>
            <a:r>
              <a:rPr lang="en-US" dirty="0">
                <a:latin typeface="Palatino" pitchFamily="2" charset="77"/>
                <a:ea typeface="Palatino" pitchFamily="2" charset="77"/>
              </a:rPr>
              <a:t>Change to white, and consider as free space</a:t>
            </a:r>
          </a:p>
          <a:p>
            <a:r>
              <a:rPr lang="en-US" b="1" dirty="0">
                <a:latin typeface="Palatino" pitchFamily="2" charset="77"/>
                <a:ea typeface="Palatino" pitchFamily="2" charset="77"/>
              </a:rPr>
              <a:t>			</a:t>
            </a:r>
            <a:r>
              <a:rPr lang="en-US" dirty="0">
                <a:latin typeface="Palatino" pitchFamily="2" charset="77"/>
                <a:ea typeface="Palatino" pitchFamily="2" charset="77"/>
              </a:rPr>
              <a:t>else set </a:t>
            </a:r>
            <a:r>
              <a:rPr lang="en-US" dirty="0" err="1">
                <a:latin typeface="Palatino" pitchFamily="2" charset="77"/>
                <a:ea typeface="Palatino" pitchFamily="2" charset="77"/>
              </a:rPr>
              <a:t>new_im</a:t>
            </a:r>
            <a:r>
              <a:rPr lang="en-US" dirty="0">
                <a:latin typeface="Palatino" pitchFamily="2" charset="77"/>
                <a:ea typeface="Palatino" pitchFamily="2" charset="77"/>
              </a:rPr>
              <a:t>(</a:t>
            </a:r>
            <a:r>
              <a:rPr lang="en-US" dirty="0" err="1">
                <a:latin typeface="Palatino" pitchFamily="2" charset="77"/>
                <a:ea typeface="Palatino" pitchFamily="2" charset="77"/>
              </a:rPr>
              <a:t>i</a:t>
            </a:r>
            <a:r>
              <a:rPr lang="en-US" dirty="0">
                <a:latin typeface="Palatino" pitchFamily="2" charset="77"/>
                <a:ea typeface="Palatino" pitchFamily="2" charset="77"/>
              </a:rPr>
              <a:t>)=1</a:t>
            </a:r>
          </a:p>
          <a:p>
            <a:endParaRPr lang="en-US" dirty="0">
              <a:latin typeface="Palatino" pitchFamily="2" charset="77"/>
              <a:ea typeface="Palatino" pitchFamily="2" charset="77"/>
            </a:endParaRPr>
          </a:p>
          <a:p>
            <a:r>
              <a:rPr lang="en-US" dirty="0">
                <a:latin typeface="Palatino" pitchFamily="2" charset="77"/>
                <a:ea typeface="Palatino" pitchFamily="2" charset="77"/>
              </a:rPr>
              <a:t>	</a:t>
            </a:r>
          </a:p>
        </p:txBody>
      </p:sp>
    </p:spTree>
    <p:extLst>
      <p:ext uri="{BB962C8B-B14F-4D97-AF65-F5344CB8AC3E}">
        <p14:creationId xmlns:p14="http://schemas.microsoft.com/office/powerpoint/2010/main" val="38340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5769" y="560745"/>
            <a:ext cx="11023042" cy="5909310"/>
          </a:xfrm>
          <a:prstGeom prst="rect">
            <a:avLst/>
          </a:prstGeom>
          <a:noFill/>
        </p:spPr>
        <p:txBody>
          <a:bodyPr wrap="square" rtlCol="0">
            <a:spAutoFit/>
          </a:bodyPr>
          <a:lstStyle/>
          <a:p>
            <a:pPr marL="285750" indent="-285750">
              <a:buFont typeface="Wingdings" pitchFamily="2" charset="2"/>
              <a:buChar char="§"/>
            </a:pPr>
            <a:r>
              <a:rPr lang="en-US" b="1" dirty="0">
                <a:latin typeface="Palatino" pitchFamily="2" charset="77"/>
                <a:ea typeface="Palatino" pitchFamily="2" charset="77"/>
              </a:rPr>
              <a:t>Pseudocode for </a:t>
            </a:r>
            <a:r>
              <a:rPr lang="en-US" b="1" dirty="0" err="1">
                <a:latin typeface="Palatino" pitchFamily="2" charset="77"/>
                <a:ea typeface="Palatino" pitchFamily="2" charset="77"/>
              </a:rPr>
              <a:t>Highpass</a:t>
            </a:r>
            <a:r>
              <a:rPr lang="en-US" b="1" dirty="0">
                <a:latin typeface="Palatino" pitchFamily="2" charset="77"/>
                <a:ea typeface="Palatino" pitchFamily="2" charset="77"/>
              </a:rPr>
              <a:t> Filtering:</a:t>
            </a:r>
          </a:p>
          <a:p>
            <a:pPr algn="just"/>
            <a:r>
              <a:rPr lang="en-US" b="1" dirty="0">
                <a:latin typeface="Palatino" pitchFamily="2" charset="77"/>
                <a:ea typeface="Palatino" pitchFamily="2" charset="77"/>
              </a:rPr>
              <a:t>	</a:t>
            </a:r>
            <a:r>
              <a:rPr lang="en-US" dirty="0">
                <a:latin typeface="Palatino" pitchFamily="2" charset="77"/>
                <a:ea typeface="Palatino" pitchFamily="2" charset="77"/>
              </a:rPr>
              <a:t>A high-pass filter can be used to make an image appear sharper. These filters emphasize fine details in the image- which is exactly the opposite of low pass filters. </a:t>
            </a:r>
          </a:p>
          <a:p>
            <a:pPr algn="just"/>
            <a:endParaRPr lang="en-US" dirty="0">
              <a:latin typeface="Palatino" pitchFamily="2" charset="77"/>
              <a:ea typeface="Palatino" pitchFamily="2" charset="77"/>
            </a:endParaRPr>
          </a:p>
          <a:p>
            <a:r>
              <a:rPr lang="en-US" dirty="0">
                <a:latin typeface="Palatino" pitchFamily="2" charset="77"/>
                <a:ea typeface="Palatino" pitchFamily="2" charset="77"/>
              </a:rPr>
              <a:t>	</a:t>
            </a:r>
            <a:r>
              <a:rPr lang="en-US" b="1" dirty="0">
                <a:latin typeface="Palatino" pitchFamily="2" charset="77"/>
                <a:ea typeface="Palatino" pitchFamily="2" charset="77"/>
              </a:rPr>
              <a:t>Step1: </a:t>
            </a:r>
            <a:r>
              <a:rPr lang="en-US" dirty="0">
                <a:latin typeface="Palatino" pitchFamily="2" charset="77"/>
                <a:ea typeface="Palatino" pitchFamily="2" charset="77"/>
              </a:rPr>
              <a:t>Displays the high contrast version of original image.</a:t>
            </a:r>
          </a:p>
          <a:p>
            <a:r>
              <a:rPr lang="en-US" dirty="0">
                <a:latin typeface="Palatino" pitchFamily="2" charset="77"/>
                <a:ea typeface="Palatino" pitchFamily="2" charset="77"/>
              </a:rPr>
              <a:t>	</a:t>
            </a:r>
            <a:r>
              <a:rPr lang="en-US" b="1" dirty="0">
                <a:latin typeface="Palatino" pitchFamily="2" charset="77"/>
                <a:ea typeface="Palatino" pitchFamily="2" charset="77"/>
              </a:rPr>
              <a:t>Step2: </a:t>
            </a:r>
            <a:r>
              <a:rPr lang="en-US" dirty="0">
                <a:latin typeface="Palatino" pitchFamily="2" charset="77"/>
                <a:ea typeface="Palatino" pitchFamily="2" charset="77"/>
              </a:rPr>
              <a:t>Make a copy of the original image.</a:t>
            </a:r>
          </a:p>
          <a:p>
            <a:r>
              <a:rPr lang="en-US" dirty="0">
                <a:latin typeface="Palatino" pitchFamily="2" charset="77"/>
                <a:ea typeface="Palatino" pitchFamily="2" charset="77"/>
              </a:rPr>
              <a:t>			Initialize color[][] </a:t>
            </a:r>
            <a:r>
              <a:rPr lang="en-US" dirty="0" err="1">
                <a:latin typeface="Palatino" pitchFamily="2" charset="77"/>
                <a:ea typeface="Palatino" pitchFamily="2" charset="77"/>
              </a:rPr>
              <a:t>retval</a:t>
            </a:r>
            <a:r>
              <a:rPr lang="en-US" dirty="0">
                <a:latin typeface="Palatino" pitchFamily="2" charset="77"/>
                <a:ea typeface="Palatino" pitchFamily="2" charset="77"/>
              </a:rPr>
              <a:t> copy(original)</a:t>
            </a:r>
          </a:p>
          <a:p>
            <a:r>
              <a:rPr lang="en-US" dirty="0">
                <a:latin typeface="Palatino" pitchFamily="2" charset="77"/>
                <a:ea typeface="Palatino" pitchFamily="2" charset="77"/>
              </a:rPr>
              <a:t>	</a:t>
            </a:r>
            <a:r>
              <a:rPr lang="en-US" b="1" dirty="0">
                <a:latin typeface="Palatino" pitchFamily="2" charset="77"/>
                <a:ea typeface="Palatino" pitchFamily="2" charset="77"/>
              </a:rPr>
              <a:t>Step3: </a:t>
            </a:r>
            <a:r>
              <a:rPr lang="en-US" dirty="0">
                <a:latin typeface="Palatino" pitchFamily="2" charset="77"/>
                <a:ea typeface="Palatino" pitchFamily="2" charset="77"/>
              </a:rPr>
              <a:t>Blur the copy of original image.</a:t>
            </a:r>
          </a:p>
          <a:p>
            <a:r>
              <a:rPr lang="en-US" dirty="0">
                <a:latin typeface="Palatino" pitchFamily="2" charset="77"/>
                <a:ea typeface="Palatino" pitchFamily="2" charset="77"/>
              </a:rPr>
              <a:t>			set color[ ][ ]blurred ←gaussian Blur(original)</a:t>
            </a:r>
          </a:p>
          <a:p>
            <a:r>
              <a:rPr lang="en-US" b="1" dirty="0">
                <a:latin typeface="Palatino" pitchFamily="2" charset="77"/>
                <a:ea typeface="Palatino" pitchFamily="2" charset="77"/>
              </a:rPr>
              <a:t>	Step4: </a:t>
            </a:r>
            <a:r>
              <a:rPr lang="en-US" dirty="0">
                <a:latin typeface="Palatino" pitchFamily="2" charset="77"/>
                <a:ea typeface="Palatino" pitchFamily="2" charset="77"/>
              </a:rPr>
              <a:t>Subtract the blur image from original image. </a:t>
            </a:r>
          </a:p>
          <a:p>
            <a:r>
              <a:rPr lang="en-US" dirty="0">
                <a:latin typeface="Palatino" pitchFamily="2" charset="77"/>
                <a:ea typeface="Palatino" pitchFamily="2" charset="77"/>
              </a:rPr>
              <a:t>			Color[][]</a:t>
            </a:r>
            <a:r>
              <a:rPr lang="en-US" dirty="0" err="1">
                <a:latin typeface="Palatino" pitchFamily="2" charset="77"/>
                <a:ea typeface="Palatino" pitchFamily="2" charset="77"/>
              </a:rPr>
              <a:t>highpass</a:t>
            </a:r>
            <a:r>
              <a:rPr lang="en-US" dirty="0">
                <a:latin typeface="Palatino" pitchFamily="2" charset="77"/>
                <a:ea typeface="Palatino" pitchFamily="2" charset="77"/>
              </a:rPr>
              <a:t> difference(</a:t>
            </a:r>
            <a:r>
              <a:rPr lang="en-US" dirty="0" err="1">
                <a:latin typeface="Palatino" pitchFamily="2" charset="77"/>
                <a:ea typeface="Palatino" pitchFamily="2" charset="77"/>
              </a:rPr>
              <a:t>original,blurred</a:t>
            </a:r>
            <a:r>
              <a:rPr lang="en-US" dirty="0">
                <a:latin typeface="Palatino" pitchFamily="2" charset="77"/>
                <a:ea typeface="Palatino" pitchFamily="2" charset="77"/>
              </a:rPr>
              <a:t>)</a:t>
            </a:r>
          </a:p>
          <a:p>
            <a:r>
              <a:rPr lang="en-US" b="1" dirty="0">
                <a:latin typeface="Palatino" pitchFamily="2" charset="77"/>
                <a:ea typeface="Palatino" pitchFamily="2" charset="77"/>
              </a:rPr>
              <a:t>	Step5: </a:t>
            </a:r>
            <a:r>
              <a:rPr lang="en-US" dirty="0">
                <a:latin typeface="Palatino" pitchFamily="2" charset="77"/>
                <a:ea typeface="Palatino" pitchFamily="2" charset="77"/>
              </a:rPr>
              <a:t>Add the unsharp mask to original image to get sharpened image.</a:t>
            </a:r>
          </a:p>
          <a:p>
            <a:r>
              <a:rPr lang="en-US" b="1" dirty="0">
                <a:latin typeface="Palatino" pitchFamily="2" charset="77"/>
                <a:ea typeface="Palatino" pitchFamily="2" charset="77"/>
              </a:rPr>
              <a:t>	Step6: </a:t>
            </a:r>
            <a:r>
              <a:rPr lang="en-US" dirty="0">
                <a:latin typeface="Palatino" pitchFamily="2" charset="77"/>
                <a:ea typeface="Palatino" pitchFamily="2" charset="77"/>
              </a:rPr>
              <a:t>Run a loop for the entire rows and columns </a:t>
            </a:r>
          </a:p>
          <a:p>
            <a:r>
              <a:rPr lang="en-US" dirty="0">
                <a:latin typeface="Palatino" pitchFamily="2" charset="77"/>
                <a:ea typeface="Palatino" pitchFamily="2" charset="77"/>
              </a:rPr>
              <a:t>			for row=0 to </a:t>
            </a:r>
            <a:r>
              <a:rPr lang="en-US" dirty="0" err="1">
                <a:latin typeface="Palatino" pitchFamily="2" charset="77"/>
                <a:ea typeface="Palatino" pitchFamily="2" charset="77"/>
              </a:rPr>
              <a:t>original.length</a:t>
            </a:r>
            <a:r>
              <a:rPr lang="en-US" dirty="0">
                <a:latin typeface="Palatino" pitchFamily="2" charset="77"/>
                <a:ea typeface="Palatino" pitchFamily="2" charset="77"/>
              </a:rPr>
              <a:t> repeat until </a:t>
            </a:r>
          </a:p>
          <a:p>
            <a:r>
              <a:rPr lang="en-US" dirty="0">
                <a:latin typeface="Palatino" pitchFamily="2" charset="77"/>
                <a:ea typeface="Palatino" pitchFamily="2" charset="77"/>
              </a:rPr>
              <a:t>			for col=0 to original [row].length repeat until </a:t>
            </a:r>
          </a:p>
          <a:p>
            <a:r>
              <a:rPr lang="en-US" dirty="0">
                <a:latin typeface="Palatino" pitchFamily="2" charset="77"/>
                <a:ea typeface="Palatino" pitchFamily="2" charset="77"/>
              </a:rPr>
              <a:t>			initialize color </a:t>
            </a:r>
            <a:r>
              <a:rPr lang="en-US" dirty="0" err="1">
                <a:latin typeface="Palatino" pitchFamily="2" charset="77"/>
                <a:ea typeface="Palatino" pitchFamily="2" charset="77"/>
              </a:rPr>
              <a:t>origColor</a:t>
            </a:r>
            <a:r>
              <a:rPr lang="en-US" dirty="0">
                <a:latin typeface="Palatino" pitchFamily="2" charset="77"/>
                <a:ea typeface="Palatino" pitchFamily="2" charset="77"/>
              </a:rPr>
              <a:t> original[row][col] </a:t>
            </a:r>
          </a:p>
          <a:p>
            <a:r>
              <a:rPr lang="en-US" dirty="0">
                <a:latin typeface="Palatino" pitchFamily="2" charset="77"/>
                <a:ea typeface="Palatino" pitchFamily="2" charset="77"/>
              </a:rPr>
              <a:t>			set color difference </a:t>
            </a:r>
            <a:r>
              <a:rPr lang="en-US" dirty="0" err="1">
                <a:latin typeface="Palatino" pitchFamily="2" charset="77"/>
                <a:ea typeface="Palatino" pitchFamily="2" charset="77"/>
              </a:rPr>
              <a:t>contrastColor</a:t>
            </a:r>
            <a:r>
              <a:rPr lang="en-US" dirty="0">
                <a:latin typeface="Palatino" pitchFamily="2" charset="77"/>
                <a:ea typeface="Palatino" pitchFamily="2" charset="77"/>
              </a:rPr>
              <a:t> – </a:t>
            </a:r>
            <a:r>
              <a:rPr lang="en-US" dirty="0" err="1">
                <a:latin typeface="Palatino" pitchFamily="2" charset="77"/>
                <a:ea typeface="Palatino" pitchFamily="2" charset="77"/>
              </a:rPr>
              <a:t>origColor</a:t>
            </a:r>
            <a:r>
              <a:rPr lang="en-US" dirty="0">
                <a:latin typeface="Palatino" pitchFamily="2" charset="77"/>
                <a:ea typeface="Palatino" pitchFamily="2" charset="77"/>
              </a:rPr>
              <a:t>.</a:t>
            </a:r>
          </a:p>
          <a:p>
            <a:r>
              <a:rPr lang="en-US" dirty="0">
                <a:latin typeface="Palatino" pitchFamily="2" charset="77"/>
                <a:ea typeface="Palatino" pitchFamily="2" charset="77"/>
              </a:rPr>
              <a:t>			end for.</a:t>
            </a:r>
          </a:p>
          <a:p>
            <a:r>
              <a:rPr lang="en-US" dirty="0">
                <a:latin typeface="Palatino" pitchFamily="2" charset="77"/>
                <a:ea typeface="Palatino" pitchFamily="2" charset="77"/>
              </a:rPr>
              <a:t>			end for.</a:t>
            </a:r>
          </a:p>
          <a:p>
            <a:endParaRPr lang="en-US" dirty="0">
              <a:latin typeface="Palatino" pitchFamily="2" charset="77"/>
              <a:ea typeface="Palatino" pitchFamily="2" charset="77"/>
            </a:endParaRPr>
          </a:p>
          <a:p>
            <a:r>
              <a:rPr lang="en-US" dirty="0">
                <a:latin typeface="Palatino" pitchFamily="2" charset="77"/>
                <a:ea typeface="Palatino" pitchFamily="2" charset="77"/>
              </a:rPr>
              <a:t>			</a:t>
            </a:r>
          </a:p>
        </p:txBody>
      </p:sp>
    </p:spTree>
    <p:extLst>
      <p:ext uri="{BB962C8B-B14F-4D97-AF65-F5344CB8AC3E}">
        <p14:creationId xmlns:p14="http://schemas.microsoft.com/office/powerpoint/2010/main" val="160870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1168958" y="550113"/>
            <a:ext cx="11023042" cy="7432804"/>
          </a:xfrm>
          <a:prstGeom prst="rect">
            <a:avLst/>
          </a:prstGeom>
          <a:noFill/>
        </p:spPr>
        <p:txBody>
          <a:bodyPr wrap="square" rtlCol="0">
            <a:spAutoFit/>
          </a:bodyPr>
          <a:lstStyle/>
          <a:p>
            <a:pPr marL="285750" indent="-285750">
              <a:buFont typeface="Wingdings" pitchFamily="2" charset="2"/>
              <a:buChar char="§"/>
            </a:pPr>
            <a:r>
              <a:rPr lang="en-US" b="1" dirty="0">
                <a:latin typeface="Palatino" pitchFamily="2" charset="77"/>
                <a:ea typeface="Palatino" pitchFamily="2" charset="77"/>
              </a:rPr>
              <a:t>Pseudocode for Convolutional Neural Network:</a:t>
            </a:r>
          </a:p>
          <a:p>
            <a:pPr>
              <a:lnSpc>
                <a:spcPct val="150000"/>
              </a:lnSpc>
            </a:pPr>
            <a:r>
              <a:rPr lang="en-US" b="1" dirty="0">
                <a:latin typeface="Palatino" pitchFamily="2" charset="77"/>
                <a:ea typeface="Palatino" pitchFamily="2" charset="77"/>
              </a:rPr>
              <a:t>Step 1: </a:t>
            </a:r>
            <a:r>
              <a:rPr lang="en-US" dirty="0">
                <a:latin typeface="Palatino" pitchFamily="2" charset="77"/>
                <a:ea typeface="Palatino" pitchFamily="2" charset="77"/>
              </a:rPr>
              <a:t>Import necessary libraries</a:t>
            </a:r>
          </a:p>
          <a:p>
            <a:r>
              <a:rPr lang="en-US" b="1" dirty="0">
                <a:latin typeface="Palatino" pitchFamily="2" charset="77"/>
                <a:ea typeface="Palatino" pitchFamily="2" charset="77"/>
              </a:rPr>
              <a:t>Step 2: </a:t>
            </a:r>
            <a:r>
              <a:rPr lang="en-US" dirty="0">
                <a:latin typeface="Palatino" pitchFamily="2" charset="77"/>
                <a:ea typeface="Palatino" pitchFamily="2" charset="77"/>
              </a:rPr>
              <a:t>Load and preprocess PCB images or video frames</a:t>
            </a:r>
          </a:p>
          <a:p>
            <a:r>
              <a:rPr lang="en-US" b="1" dirty="0">
                <a:latin typeface="Palatino" pitchFamily="2" charset="77"/>
                <a:ea typeface="Palatino" pitchFamily="2" charset="77"/>
              </a:rPr>
              <a:t>Step 3: </a:t>
            </a:r>
            <a:r>
              <a:rPr lang="en-US" dirty="0">
                <a:latin typeface="Palatino" pitchFamily="2" charset="77"/>
                <a:ea typeface="Palatino" pitchFamily="2" charset="77"/>
              </a:rPr>
              <a:t>Define YOLOv5 model architecture</a:t>
            </a:r>
          </a:p>
          <a:p>
            <a:r>
              <a:rPr lang="en-US" b="1" dirty="0">
                <a:latin typeface="Palatino" pitchFamily="2" charset="77"/>
                <a:ea typeface="Palatino" pitchFamily="2" charset="77"/>
              </a:rPr>
              <a:t>Step 4</a:t>
            </a:r>
            <a:r>
              <a:rPr lang="en-US" dirty="0">
                <a:latin typeface="Palatino" pitchFamily="2" charset="77"/>
                <a:ea typeface="Palatino" pitchFamily="2" charset="77"/>
              </a:rPr>
              <a:t>: Load pre-trained weights (optional)</a:t>
            </a:r>
          </a:p>
          <a:p>
            <a:r>
              <a:rPr lang="en-US" b="1" dirty="0">
                <a:latin typeface="Palatino" pitchFamily="2" charset="77"/>
                <a:ea typeface="Palatino" pitchFamily="2" charset="77"/>
              </a:rPr>
              <a:t>Step 5: </a:t>
            </a:r>
            <a:r>
              <a:rPr lang="en-US" dirty="0">
                <a:latin typeface="Palatino" pitchFamily="2" charset="77"/>
                <a:ea typeface="Palatino" pitchFamily="2" charset="77"/>
              </a:rPr>
              <a:t>Train the model:</a:t>
            </a:r>
          </a:p>
          <a:p>
            <a:r>
              <a:rPr lang="en-US" dirty="0">
                <a:latin typeface="Palatino" pitchFamily="2" charset="77"/>
                <a:ea typeface="Palatino" pitchFamily="2" charset="77"/>
              </a:rPr>
              <a:t>   	        </a:t>
            </a:r>
            <a:r>
              <a:rPr lang="en-US" b="1" dirty="0">
                <a:latin typeface="Palatino" pitchFamily="2" charset="77"/>
                <a:ea typeface="Palatino" pitchFamily="2" charset="77"/>
              </a:rPr>
              <a:t>a.</a:t>
            </a:r>
            <a:r>
              <a:rPr lang="en-US" dirty="0">
                <a:latin typeface="Palatino" pitchFamily="2" charset="77"/>
                <a:ea typeface="Palatino" pitchFamily="2" charset="77"/>
              </a:rPr>
              <a:t> Split data into training and validation sets</a:t>
            </a:r>
          </a:p>
          <a:p>
            <a:r>
              <a:rPr lang="en-US" dirty="0">
                <a:latin typeface="Palatino" pitchFamily="2" charset="77"/>
                <a:ea typeface="Palatino" pitchFamily="2" charset="77"/>
              </a:rPr>
              <a:t>   	        </a:t>
            </a:r>
            <a:r>
              <a:rPr lang="en-US" b="1" dirty="0">
                <a:latin typeface="Palatino" pitchFamily="2" charset="77"/>
                <a:ea typeface="Palatino" pitchFamily="2" charset="77"/>
              </a:rPr>
              <a:t>b. </a:t>
            </a:r>
            <a:r>
              <a:rPr lang="en-US" dirty="0">
                <a:latin typeface="Palatino" pitchFamily="2" charset="77"/>
                <a:ea typeface="Palatino" pitchFamily="2" charset="77"/>
              </a:rPr>
              <a:t>Iterate over training data:</a:t>
            </a:r>
          </a:p>
          <a:p>
            <a:r>
              <a:rPr lang="en-US" b="1" dirty="0">
                <a:latin typeface="Palatino" pitchFamily="2" charset="77"/>
                <a:ea typeface="Palatino" pitchFamily="2" charset="77"/>
              </a:rPr>
              <a:t>     		   </a:t>
            </a:r>
            <a:r>
              <a:rPr lang="en-US" b="1" dirty="0" err="1">
                <a:latin typeface="Palatino" pitchFamily="2" charset="77"/>
                <a:ea typeface="Palatino" pitchFamily="2" charset="77"/>
              </a:rPr>
              <a:t>i</a:t>
            </a:r>
            <a:r>
              <a:rPr lang="en-US" b="1" dirty="0">
                <a:latin typeface="Palatino" pitchFamily="2" charset="77"/>
                <a:ea typeface="Palatino" pitchFamily="2" charset="77"/>
              </a:rPr>
              <a:t>.</a:t>
            </a:r>
            <a:r>
              <a:rPr lang="en-US" dirty="0">
                <a:latin typeface="Palatino" pitchFamily="2" charset="77"/>
                <a:ea typeface="Palatino" pitchFamily="2" charset="77"/>
              </a:rPr>
              <a:t> Forward pass: Pass input through the network</a:t>
            </a:r>
          </a:p>
          <a:p>
            <a:r>
              <a:rPr lang="en-US" b="1" dirty="0">
                <a:latin typeface="Palatino" pitchFamily="2" charset="77"/>
                <a:ea typeface="Palatino" pitchFamily="2" charset="77"/>
              </a:rPr>
              <a:t>      		  ii. </a:t>
            </a:r>
            <a:r>
              <a:rPr lang="en-US" dirty="0">
                <a:latin typeface="Palatino" pitchFamily="2" charset="77"/>
                <a:ea typeface="Palatino" pitchFamily="2" charset="77"/>
              </a:rPr>
              <a:t>Compute loss: Compare predictions with ground truth labels</a:t>
            </a:r>
          </a:p>
          <a:p>
            <a:r>
              <a:rPr lang="en-US" b="1" dirty="0">
                <a:latin typeface="Palatino" pitchFamily="2" charset="77"/>
                <a:ea typeface="Palatino" pitchFamily="2" charset="77"/>
              </a:rPr>
              <a:t>      		  iii. </a:t>
            </a:r>
            <a:r>
              <a:rPr lang="en-US" dirty="0">
                <a:latin typeface="Palatino" pitchFamily="2" charset="77"/>
                <a:ea typeface="Palatino" pitchFamily="2" charset="77"/>
              </a:rPr>
              <a:t>Backpropagation: Update model parameters</a:t>
            </a:r>
          </a:p>
          <a:p>
            <a:r>
              <a:rPr lang="en-US" dirty="0">
                <a:latin typeface="Palatino" pitchFamily="2" charset="77"/>
                <a:ea typeface="Palatino" pitchFamily="2" charset="77"/>
              </a:rPr>
              <a:t>  </a:t>
            </a:r>
            <a:r>
              <a:rPr lang="en-US" b="1" dirty="0">
                <a:latin typeface="Palatino" pitchFamily="2" charset="77"/>
                <a:ea typeface="Palatino" pitchFamily="2" charset="77"/>
              </a:rPr>
              <a:t> 	        c. </a:t>
            </a:r>
            <a:r>
              <a:rPr lang="en-US" dirty="0">
                <a:latin typeface="Palatino" pitchFamily="2" charset="77"/>
                <a:ea typeface="Palatino" pitchFamily="2" charset="77"/>
              </a:rPr>
              <a:t>Repeat until convergence or a set number of epochs</a:t>
            </a:r>
          </a:p>
          <a:p>
            <a:r>
              <a:rPr lang="en-US" b="1" dirty="0">
                <a:latin typeface="Palatino" pitchFamily="2" charset="77"/>
                <a:ea typeface="Palatino" pitchFamily="2" charset="77"/>
              </a:rPr>
              <a:t>Step 6: </a:t>
            </a:r>
            <a:r>
              <a:rPr lang="en-US" dirty="0">
                <a:latin typeface="Palatino" pitchFamily="2" charset="77"/>
                <a:ea typeface="Palatino" pitchFamily="2" charset="77"/>
              </a:rPr>
              <a:t>Evaluate model performance:</a:t>
            </a:r>
          </a:p>
          <a:p>
            <a:r>
              <a:rPr lang="en-US" b="1" dirty="0">
                <a:latin typeface="Palatino" pitchFamily="2" charset="77"/>
                <a:ea typeface="Palatino" pitchFamily="2" charset="77"/>
              </a:rPr>
              <a:t>   		a.</a:t>
            </a:r>
            <a:r>
              <a:rPr lang="en-US" dirty="0">
                <a:latin typeface="Palatino" pitchFamily="2" charset="77"/>
                <a:ea typeface="Palatino" pitchFamily="2" charset="77"/>
              </a:rPr>
              <a:t> Use validation data to assess detection accuracy</a:t>
            </a:r>
          </a:p>
          <a:p>
            <a:r>
              <a:rPr lang="en-US" b="1" dirty="0">
                <a:latin typeface="Palatino" pitchFamily="2" charset="77"/>
                <a:ea typeface="Palatino" pitchFamily="2" charset="77"/>
              </a:rPr>
              <a:t>  	</a:t>
            </a:r>
            <a:r>
              <a:rPr lang="en-US" b="1">
                <a:latin typeface="Palatino" pitchFamily="2" charset="77"/>
                <a:ea typeface="Palatino" pitchFamily="2" charset="77"/>
              </a:rPr>
              <a:t>	b</a:t>
            </a:r>
            <a:r>
              <a:rPr lang="en-US" b="1" dirty="0">
                <a:latin typeface="Palatino" pitchFamily="2" charset="77"/>
                <a:ea typeface="Palatino" pitchFamily="2" charset="77"/>
              </a:rPr>
              <a:t>. </a:t>
            </a:r>
            <a:r>
              <a:rPr lang="en-US" dirty="0">
                <a:latin typeface="Palatino" pitchFamily="2" charset="77"/>
                <a:ea typeface="Palatino" pitchFamily="2" charset="77"/>
              </a:rPr>
              <a:t>Calculate evaluation metrics (e.g., precision, recall, F1 score)</a:t>
            </a:r>
          </a:p>
          <a:p>
            <a:r>
              <a:rPr lang="en-US" b="1" dirty="0">
                <a:latin typeface="Palatino" pitchFamily="2" charset="77"/>
                <a:ea typeface="Palatino" pitchFamily="2" charset="77"/>
              </a:rPr>
              <a:t>Step 7: </a:t>
            </a:r>
            <a:r>
              <a:rPr lang="en-US" dirty="0">
                <a:latin typeface="Palatino" pitchFamily="2" charset="77"/>
                <a:ea typeface="Palatino" pitchFamily="2" charset="77"/>
              </a:rPr>
              <a:t>Deploy trained model:</a:t>
            </a:r>
          </a:p>
          <a:p>
            <a:r>
              <a:rPr lang="en-US" dirty="0">
                <a:latin typeface="Palatino" pitchFamily="2" charset="77"/>
                <a:ea typeface="Palatino" pitchFamily="2" charset="77"/>
              </a:rPr>
              <a:t>  </a:t>
            </a:r>
            <a:r>
              <a:rPr lang="en-US" b="1" dirty="0">
                <a:latin typeface="Palatino" pitchFamily="2" charset="77"/>
                <a:ea typeface="Palatino" pitchFamily="2" charset="77"/>
              </a:rPr>
              <a:t> 		a. </a:t>
            </a:r>
            <a:r>
              <a:rPr lang="en-US" dirty="0">
                <a:latin typeface="Palatino" pitchFamily="2" charset="77"/>
                <a:ea typeface="Palatino" pitchFamily="2" charset="77"/>
              </a:rPr>
              <a:t>Use model for real-time or near-real-time defect detection</a:t>
            </a:r>
          </a:p>
          <a:p>
            <a:r>
              <a:rPr lang="en-US" b="1" dirty="0">
                <a:latin typeface="Palatino" pitchFamily="2" charset="77"/>
                <a:ea typeface="Palatino" pitchFamily="2" charset="77"/>
              </a:rPr>
              <a:t>   		b. </a:t>
            </a:r>
            <a:r>
              <a:rPr lang="en-US" dirty="0">
                <a:latin typeface="Palatino" pitchFamily="2" charset="77"/>
                <a:ea typeface="Palatino" pitchFamily="2" charset="77"/>
              </a:rPr>
              <a:t>Implement post-processing steps (e.g., non-maximum suppression)</a:t>
            </a:r>
          </a:p>
          <a:p>
            <a:r>
              <a:rPr lang="en-US" b="1" dirty="0">
                <a:latin typeface="Palatino" pitchFamily="2" charset="77"/>
                <a:ea typeface="Palatino" pitchFamily="2" charset="77"/>
              </a:rPr>
              <a:t>Step 8: </a:t>
            </a:r>
            <a:r>
              <a:rPr lang="en-US" dirty="0">
                <a:latin typeface="Palatino" pitchFamily="2" charset="77"/>
                <a:ea typeface="Palatino" pitchFamily="2" charset="77"/>
              </a:rPr>
              <a:t>Monitor and maintain:</a:t>
            </a:r>
          </a:p>
          <a:p>
            <a:r>
              <a:rPr lang="en-US" dirty="0">
                <a:latin typeface="Palatino" pitchFamily="2" charset="77"/>
                <a:ea typeface="Palatino" pitchFamily="2" charset="77"/>
              </a:rPr>
              <a:t>   		</a:t>
            </a:r>
            <a:r>
              <a:rPr lang="en-US" b="1" dirty="0">
                <a:latin typeface="Palatino" pitchFamily="2" charset="77"/>
                <a:ea typeface="Palatino" pitchFamily="2" charset="77"/>
              </a:rPr>
              <a:t>a. </a:t>
            </a:r>
            <a:r>
              <a:rPr lang="en-US" dirty="0">
                <a:latin typeface="Palatino" pitchFamily="2" charset="77"/>
                <a:ea typeface="Palatino" pitchFamily="2" charset="77"/>
              </a:rPr>
              <a:t>Monitor model performance in production</a:t>
            </a:r>
          </a:p>
          <a:p>
            <a:r>
              <a:rPr lang="en-US" dirty="0">
                <a:latin typeface="Palatino" pitchFamily="2" charset="77"/>
                <a:ea typeface="Palatino" pitchFamily="2" charset="77"/>
              </a:rPr>
              <a:t>   		</a:t>
            </a:r>
            <a:r>
              <a:rPr lang="en-US" b="1" dirty="0">
                <a:latin typeface="Palatino" pitchFamily="2" charset="77"/>
                <a:ea typeface="Palatino" pitchFamily="2" charset="77"/>
              </a:rPr>
              <a:t>b. </a:t>
            </a:r>
            <a:r>
              <a:rPr lang="en-US" dirty="0">
                <a:latin typeface="Palatino" pitchFamily="2" charset="77"/>
                <a:ea typeface="Palatino" pitchFamily="2" charset="77"/>
              </a:rPr>
              <a:t>Update model as needed based on performance feedback</a:t>
            </a:r>
          </a:p>
          <a:p>
            <a:endParaRPr lang="en-US" b="1" dirty="0">
              <a:latin typeface="Palatino" pitchFamily="2" charset="77"/>
              <a:ea typeface="Palatino" pitchFamily="2" charset="77"/>
            </a:endParaRPr>
          </a:p>
          <a:p>
            <a:endParaRPr lang="en-US" b="1" dirty="0">
              <a:latin typeface="Palatino" pitchFamily="2" charset="77"/>
              <a:ea typeface="Palatino" pitchFamily="2" charset="77"/>
            </a:endParaRPr>
          </a:p>
          <a:p>
            <a:pPr algn="just"/>
            <a:r>
              <a:rPr lang="en-US" b="1" dirty="0">
                <a:latin typeface="Palatino" pitchFamily="2" charset="77"/>
                <a:ea typeface="Palatino" pitchFamily="2" charset="77"/>
              </a:rPr>
              <a:t>	</a:t>
            </a:r>
            <a:endParaRPr lang="en-US" dirty="0">
              <a:latin typeface="Palatino" pitchFamily="2" charset="77"/>
              <a:ea typeface="Palatino" pitchFamily="2" charset="77"/>
            </a:endParaRPr>
          </a:p>
          <a:p>
            <a:r>
              <a:rPr lang="en-US" dirty="0">
                <a:latin typeface="Palatino" pitchFamily="2" charset="77"/>
                <a:ea typeface="Palatino" pitchFamily="2" charset="77"/>
              </a:rPr>
              <a:t>			</a:t>
            </a:r>
          </a:p>
        </p:txBody>
      </p:sp>
    </p:spTree>
    <p:extLst>
      <p:ext uri="{BB962C8B-B14F-4D97-AF65-F5344CB8AC3E}">
        <p14:creationId xmlns:p14="http://schemas.microsoft.com/office/powerpoint/2010/main" val="419047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5769" y="646331"/>
            <a:ext cx="11023042" cy="5874685"/>
          </a:xfrm>
          <a:prstGeom prst="rect">
            <a:avLst/>
          </a:prstGeom>
          <a:noFill/>
        </p:spPr>
        <p:txBody>
          <a:bodyPr wrap="square" rtlCol="0">
            <a:spAutoFit/>
          </a:bodyPr>
          <a:lstStyle/>
          <a:p>
            <a:pPr algn="just">
              <a:lnSpc>
                <a:spcPct val="150000"/>
              </a:lnSpc>
            </a:pPr>
            <a:r>
              <a:rPr lang="en-US" dirty="0">
                <a:latin typeface="Palatino" pitchFamily="2" charset="77"/>
                <a:ea typeface="Palatino" pitchFamily="2" charset="77"/>
              </a:rPr>
              <a:t>	Testing is the significant phase in the process or application development life cycle. Testing is final phase where the application is tested for the expected outcomes. Testing of the system is done to identify the faults or prerequisite missing. Therefore, testing plays a vital role for superiority assertion and confirming the consistency of the software. Software testing is essential for correcting errors and improving the quality of the software system. </a:t>
            </a:r>
          </a:p>
          <a:p>
            <a:pPr algn="just">
              <a:lnSpc>
                <a:spcPct val="150000"/>
              </a:lnSpc>
            </a:pPr>
            <a:r>
              <a:rPr lang="en-US" dirty="0">
                <a:latin typeface="Palatino" pitchFamily="2" charset="77"/>
                <a:ea typeface="Palatino" pitchFamily="2" charset="77"/>
              </a:rPr>
              <a:t>Some of the significant aim of system testing is,</a:t>
            </a:r>
          </a:p>
          <a:p>
            <a:pPr marL="285750" indent="-285750" algn="just">
              <a:lnSpc>
                <a:spcPct val="150000"/>
              </a:lnSpc>
              <a:buFont typeface="Wingdings" pitchFamily="2" charset="2"/>
              <a:buChar char="§"/>
            </a:pPr>
            <a:r>
              <a:rPr lang="en-US" dirty="0">
                <a:latin typeface="Palatino" pitchFamily="2" charset="77"/>
                <a:ea typeface="Palatino" pitchFamily="2" charset="77"/>
              </a:rPr>
              <a:t>To confirm the superiority of the project.</a:t>
            </a:r>
          </a:p>
          <a:p>
            <a:pPr marL="285750" indent="-285750" algn="just">
              <a:lnSpc>
                <a:spcPct val="150000"/>
              </a:lnSpc>
              <a:buFont typeface="Wingdings" pitchFamily="2" charset="2"/>
              <a:buChar char="§"/>
            </a:pPr>
            <a:r>
              <a:rPr lang="en-US" dirty="0">
                <a:latin typeface="Palatino" pitchFamily="2" charset="77"/>
                <a:ea typeface="Palatino" pitchFamily="2" charset="77"/>
              </a:rPr>
              <a:t>To discover and eradicate any residual errors from prior stages.</a:t>
            </a:r>
          </a:p>
          <a:p>
            <a:pPr marL="285750" indent="-285750" algn="just">
              <a:lnSpc>
                <a:spcPct val="150000"/>
              </a:lnSpc>
              <a:buFont typeface="Wingdings" pitchFamily="2" charset="2"/>
              <a:buChar char="§"/>
            </a:pPr>
            <a:r>
              <a:rPr lang="en-US" dirty="0">
                <a:latin typeface="Palatino" pitchFamily="2" charset="77"/>
                <a:ea typeface="Palatino" pitchFamily="2" charset="77"/>
              </a:rPr>
              <a:t>To authenticate the software as a result to the original problem.</a:t>
            </a:r>
          </a:p>
          <a:p>
            <a:pPr marL="285750" indent="-285750" algn="just">
              <a:lnSpc>
                <a:spcPct val="150000"/>
              </a:lnSpc>
              <a:buFont typeface="Wingdings" pitchFamily="2" charset="2"/>
              <a:buChar char="§"/>
            </a:pPr>
            <a:r>
              <a:rPr lang="en-US" dirty="0">
                <a:latin typeface="Palatino" pitchFamily="2" charset="77"/>
                <a:ea typeface="Palatino" pitchFamily="2" charset="77"/>
              </a:rPr>
              <a:t>To offer effective consistency of the system.</a:t>
            </a:r>
          </a:p>
          <a:p>
            <a:pPr algn="just">
              <a:lnSpc>
                <a:spcPct val="150000"/>
              </a:lnSpc>
            </a:pPr>
            <a:r>
              <a:rPr lang="en-US" b="1" dirty="0">
                <a:latin typeface="Palatino" pitchFamily="2" charset="77"/>
                <a:ea typeface="Palatino" pitchFamily="2" charset="77"/>
              </a:rPr>
              <a:t>Unit Testing:</a:t>
            </a:r>
          </a:p>
          <a:p>
            <a:pPr algn="just">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Unit testing is the mechanism where individual model of the project is tested. It can also be called as differentiation testing, as the project is tested based on individual model. Using module level design as monitor route device is tested to discover faults around boundary of each module.</a:t>
            </a:r>
            <a:endParaRPr lang="en-US" b="1" dirty="0">
              <a:latin typeface="Palatino" pitchFamily="2" charset="77"/>
              <a:ea typeface="Palatino" pitchFamily="2" charset="77"/>
            </a:endParaRPr>
          </a:p>
        </p:txBody>
      </p:sp>
    </p:spTree>
    <p:extLst>
      <p:ext uri="{BB962C8B-B14F-4D97-AF65-F5344CB8AC3E}">
        <p14:creationId xmlns:p14="http://schemas.microsoft.com/office/powerpoint/2010/main" val="1279350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773290195"/>
              </p:ext>
            </p:extLst>
          </p:nvPr>
        </p:nvGraphicFramePr>
        <p:xfrm>
          <a:off x="1920016" y="1145124"/>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1</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User selects the PCB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Checks whether the image selected are loaded or not</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The PCB image is loaded from the dataset</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Loaded PCB image is used for processing.</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487723" y="779490"/>
            <a:ext cx="4807855" cy="369332"/>
          </a:xfrm>
          <a:prstGeom prst="rect">
            <a:avLst/>
          </a:prstGeom>
          <a:noFill/>
        </p:spPr>
        <p:txBody>
          <a:bodyPr wrap="none" rtlCol="0">
            <a:spAutoFit/>
          </a:bodyPr>
          <a:lstStyle/>
          <a:p>
            <a:r>
              <a:rPr lang="en-US" b="1" dirty="0">
                <a:latin typeface="Palatino" pitchFamily="2" charset="77"/>
                <a:ea typeface="Palatino" pitchFamily="2" charset="77"/>
              </a:rPr>
              <a:t>Table 1. Test case for loading the PCB image</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2720236943"/>
              </p:ext>
            </p:extLst>
          </p:nvPr>
        </p:nvGraphicFramePr>
        <p:xfrm>
          <a:off x="1920016" y="4050645"/>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2</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Grayscale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RGB image is converted to grayscale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Grayscale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Palatino" pitchFamily="2" charset="77"/>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RGB image to grayscale image conversion is done.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725567" y="3643526"/>
            <a:ext cx="4128181" cy="369332"/>
          </a:xfrm>
          <a:prstGeom prst="rect">
            <a:avLst/>
          </a:prstGeom>
          <a:noFill/>
        </p:spPr>
        <p:txBody>
          <a:bodyPr wrap="none" rtlCol="0">
            <a:spAutoFit/>
          </a:bodyPr>
          <a:lstStyle/>
          <a:p>
            <a:r>
              <a:rPr lang="en-US" b="1" dirty="0">
                <a:latin typeface="Palatino" pitchFamily="2" charset="77"/>
                <a:ea typeface="Palatino" pitchFamily="2" charset="77"/>
              </a:rPr>
              <a:t>Table 2. Test case for Grayscale image</a:t>
            </a:r>
          </a:p>
        </p:txBody>
      </p:sp>
    </p:spTree>
    <p:extLst>
      <p:ext uri="{BB962C8B-B14F-4D97-AF65-F5344CB8AC3E}">
        <p14:creationId xmlns:p14="http://schemas.microsoft.com/office/powerpoint/2010/main" val="1948701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4055898122"/>
              </p:ext>
            </p:extLst>
          </p:nvPr>
        </p:nvGraphicFramePr>
        <p:xfrm>
          <a:off x="1827651" y="1253726"/>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3</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Median Filtering</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Checking whether noise is actually removed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noise free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image is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523632" y="884533"/>
            <a:ext cx="4179477" cy="369332"/>
          </a:xfrm>
          <a:prstGeom prst="rect">
            <a:avLst/>
          </a:prstGeom>
          <a:noFill/>
        </p:spPr>
        <p:txBody>
          <a:bodyPr wrap="none" rtlCol="0">
            <a:spAutoFit/>
          </a:bodyPr>
          <a:lstStyle/>
          <a:p>
            <a:r>
              <a:rPr lang="en-US" b="1" dirty="0">
                <a:latin typeface="Palatino" pitchFamily="2" charset="77"/>
                <a:ea typeface="Palatino" pitchFamily="2" charset="77"/>
              </a:rPr>
              <a:t>Table 3. Test case for Median Filtering</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2809295364"/>
              </p:ext>
            </p:extLst>
          </p:nvPr>
        </p:nvGraphicFramePr>
        <p:xfrm>
          <a:off x="1920016" y="4109724"/>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4</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Checking the thresholding functionality.</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To check if the images are being </a:t>
                      </a:r>
                      <a:r>
                        <a:rPr lang="en-US" sz="1600" dirty="0" err="1"/>
                        <a:t>thresholded</a:t>
                      </a:r>
                      <a:r>
                        <a:rPr lang="en-US" sz="1600" dirty="0"/>
                        <a:t>.</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image without the irrelevant parts.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a:t>
                      </a:r>
                      <a:r>
                        <a:rPr lang="en-US" sz="1600" dirty="0" err="1"/>
                        <a:t>thresholded</a:t>
                      </a:r>
                      <a:r>
                        <a:rPr lang="en-US" sz="1600" dirty="0"/>
                        <a:t> image is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876292" y="3740392"/>
            <a:ext cx="3826817" cy="369332"/>
          </a:xfrm>
          <a:prstGeom prst="rect">
            <a:avLst/>
          </a:prstGeom>
          <a:noFill/>
        </p:spPr>
        <p:txBody>
          <a:bodyPr wrap="none" rtlCol="0">
            <a:spAutoFit/>
          </a:bodyPr>
          <a:lstStyle/>
          <a:p>
            <a:r>
              <a:rPr lang="en-US" b="1" dirty="0">
                <a:latin typeface="Palatino" pitchFamily="2" charset="77"/>
                <a:ea typeface="Palatino" pitchFamily="2" charset="77"/>
              </a:rPr>
              <a:t>Table 4. Test case for Thresholding</a:t>
            </a:r>
          </a:p>
        </p:txBody>
      </p:sp>
    </p:spTree>
    <p:extLst>
      <p:ext uri="{BB962C8B-B14F-4D97-AF65-F5344CB8AC3E}">
        <p14:creationId xmlns:p14="http://schemas.microsoft.com/office/powerpoint/2010/main" val="251488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1473364083"/>
              </p:ext>
            </p:extLst>
          </p:nvPr>
        </p:nvGraphicFramePr>
        <p:xfrm>
          <a:off x="1920016" y="1166687"/>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5</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a:t>High-pass </a:t>
                      </a:r>
                      <a:r>
                        <a:rPr lang="en-US" sz="1600" dirty="0"/>
                        <a:t>Filtering</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To sharpen the PCB image at the concerned zones.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Sharpened PCB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Sharpened image is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456633" y="776604"/>
            <a:ext cx="4435958" cy="369332"/>
          </a:xfrm>
          <a:prstGeom prst="rect">
            <a:avLst/>
          </a:prstGeom>
          <a:noFill/>
        </p:spPr>
        <p:txBody>
          <a:bodyPr wrap="none" rtlCol="0">
            <a:spAutoFit/>
          </a:bodyPr>
          <a:lstStyle/>
          <a:p>
            <a:r>
              <a:rPr lang="en-US" b="1" dirty="0">
                <a:latin typeface="Palatino" pitchFamily="2" charset="77"/>
                <a:ea typeface="Palatino" pitchFamily="2" charset="77"/>
              </a:rPr>
              <a:t>Table 5. Test case for High-pass Filtering</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2144409300"/>
              </p:ext>
            </p:extLst>
          </p:nvPr>
        </p:nvGraphicFramePr>
        <p:xfrm>
          <a:off x="1920016" y="4060069"/>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6</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Classification of PCB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Relevance to fit possible in classification model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defect class to which the PCB belongs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Obtained page showing classification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615940" y="3690737"/>
            <a:ext cx="3826817" cy="369332"/>
          </a:xfrm>
          <a:prstGeom prst="rect">
            <a:avLst/>
          </a:prstGeom>
          <a:noFill/>
        </p:spPr>
        <p:txBody>
          <a:bodyPr wrap="none" rtlCol="0">
            <a:spAutoFit/>
          </a:bodyPr>
          <a:lstStyle/>
          <a:p>
            <a:r>
              <a:rPr lang="en-US" b="1" dirty="0">
                <a:latin typeface="Palatino" pitchFamily="2" charset="77"/>
                <a:ea typeface="Palatino" pitchFamily="2" charset="77"/>
              </a:rPr>
              <a:t>Table 6. Test case for Thresholding</a:t>
            </a:r>
          </a:p>
        </p:txBody>
      </p:sp>
    </p:spTree>
    <p:extLst>
      <p:ext uri="{BB962C8B-B14F-4D97-AF65-F5344CB8AC3E}">
        <p14:creationId xmlns:p14="http://schemas.microsoft.com/office/powerpoint/2010/main" val="3654172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492712727"/>
              </p:ext>
            </p:extLst>
          </p:nvPr>
        </p:nvGraphicFramePr>
        <p:xfrm>
          <a:off x="1827651" y="1193474"/>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7</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Main GUI screen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It gives button to choose the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Main GUI screen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Main GUI screen with options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649435" y="824142"/>
            <a:ext cx="3839641" cy="369332"/>
          </a:xfrm>
          <a:prstGeom prst="rect">
            <a:avLst/>
          </a:prstGeom>
          <a:noFill/>
        </p:spPr>
        <p:txBody>
          <a:bodyPr wrap="none" rtlCol="0">
            <a:spAutoFit/>
          </a:bodyPr>
          <a:lstStyle/>
          <a:p>
            <a:r>
              <a:rPr lang="en-US" b="1" dirty="0">
                <a:latin typeface="Palatino" pitchFamily="2" charset="77"/>
                <a:ea typeface="Palatino" pitchFamily="2" charset="77"/>
              </a:rPr>
              <a:t>Table 7. Test case for the main GUI</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3817504671"/>
              </p:ext>
            </p:extLst>
          </p:nvPr>
        </p:nvGraphicFramePr>
        <p:xfrm>
          <a:off x="1827651" y="4050645"/>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8</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Upload functionality check</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Uploads image to webpage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name of image on webpage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Defect name appearing on webpage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390099" y="3649183"/>
            <a:ext cx="4634730" cy="369332"/>
          </a:xfrm>
          <a:prstGeom prst="rect">
            <a:avLst/>
          </a:prstGeom>
          <a:noFill/>
        </p:spPr>
        <p:txBody>
          <a:bodyPr wrap="none" rtlCol="0">
            <a:spAutoFit/>
          </a:bodyPr>
          <a:lstStyle/>
          <a:p>
            <a:r>
              <a:rPr lang="en-US" b="1" dirty="0">
                <a:latin typeface="Palatino" pitchFamily="2" charset="77"/>
                <a:ea typeface="Palatino" pitchFamily="2" charset="77"/>
              </a:rPr>
              <a:t>Table 8. Test case for Upload image button</a:t>
            </a:r>
          </a:p>
        </p:txBody>
      </p:sp>
    </p:spTree>
    <p:extLst>
      <p:ext uri="{BB962C8B-B14F-4D97-AF65-F5344CB8AC3E}">
        <p14:creationId xmlns:p14="http://schemas.microsoft.com/office/powerpoint/2010/main" val="32036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98E6-8540-B78A-F746-2D59B86CA0FA}"/>
              </a:ext>
            </a:extLst>
          </p:cNvPr>
          <p:cNvSpPr>
            <a:spLocks noGrp="1"/>
          </p:cNvSpPr>
          <p:nvPr>
            <p:ph type="title"/>
          </p:nvPr>
        </p:nvSpPr>
        <p:spPr>
          <a:xfrm>
            <a:off x="924911" y="-106696"/>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9" name="Slide Number Placeholder 4">
            <a:extLst>
              <a:ext uri="{FF2B5EF4-FFF2-40B4-BE49-F238E27FC236}">
                <a16:creationId xmlns:a16="http://schemas.microsoft.com/office/drawing/2014/main" id="{4B579F7A-F778-7164-526F-AF3B0E5D2F98}"/>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8BF9A8FF-8ECF-EA0B-0F29-20AD67C2727D}"/>
              </a:ext>
            </a:extLst>
          </p:cNvPr>
          <p:cNvSpPr txBox="1"/>
          <p:nvPr/>
        </p:nvSpPr>
        <p:spPr>
          <a:xfrm>
            <a:off x="924911" y="1279936"/>
            <a:ext cx="2872902"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MOTIVATION</a:t>
            </a:r>
          </a:p>
        </p:txBody>
      </p:sp>
      <p:sp>
        <p:nvSpPr>
          <p:cNvPr id="5" name="TextBox 4">
            <a:extLst>
              <a:ext uri="{FF2B5EF4-FFF2-40B4-BE49-F238E27FC236}">
                <a16:creationId xmlns:a16="http://schemas.microsoft.com/office/drawing/2014/main" id="{0D6F983F-45B7-4772-2AD5-16E21B530E18}"/>
              </a:ext>
            </a:extLst>
          </p:cNvPr>
          <p:cNvSpPr txBox="1"/>
          <p:nvPr/>
        </p:nvSpPr>
        <p:spPr>
          <a:xfrm>
            <a:off x="924911" y="2065566"/>
            <a:ext cx="10774510" cy="2862322"/>
          </a:xfrm>
          <a:prstGeom prst="rect">
            <a:avLst/>
          </a:prstGeom>
          <a:noFill/>
        </p:spPr>
        <p:txBody>
          <a:bodyPr wrap="square" rtlCol="0">
            <a:spAutoFit/>
          </a:bodyPr>
          <a:lstStyle/>
          <a:p>
            <a:pPr marL="285750" indent="-285750">
              <a:buFont typeface="Wingdings" pitchFamily="2" charset="2"/>
              <a:buChar char="§"/>
            </a:pPr>
            <a:r>
              <a:rPr lang="en-US" sz="2000" dirty="0">
                <a:latin typeface="Palatino" pitchFamily="2" charset="77"/>
                <a:ea typeface="Palatino" pitchFamily="2" charset="77"/>
              </a:rPr>
              <a:t>Automate PCB defect detection to enhance efficiency, reduce costs, and improve product quality.</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Implement a real-time defect detection system to prevent the production of defective PCBs and reduce costs.</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Leverage deep learning to automate defect detection for complex PCB designs.</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Enhance manufacturing accuracy and reliability through automated PCB defect detection.</a:t>
            </a:r>
          </a:p>
        </p:txBody>
      </p:sp>
      <p:sp>
        <p:nvSpPr>
          <p:cNvPr id="8" name="TextBox 7">
            <a:extLst>
              <a:ext uri="{FF2B5EF4-FFF2-40B4-BE49-F238E27FC236}">
                <a16:creationId xmlns:a16="http://schemas.microsoft.com/office/drawing/2014/main" id="{E2886F80-5E3E-4FC4-548F-8BC2C41B486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90319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88906658"/>
              </p:ext>
            </p:extLst>
          </p:nvPr>
        </p:nvGraphicFramePr>
        <p:xfrm>
          <a:off x="1827651" y="1516692"/>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9</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Submit button functionality check</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Submitting the image for classification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webpage, which displays the defect names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webpage with results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486778" y="1117477"/>
            <a:ext cx="3935821" cy="369332"/>
          </a:xfrm>
          <a:prstGeom prst="rect">
            <a:avLst/>
          </a:prstGeom>
          <a:noFill/>
        </p:spPr>
        <p:txBody>
          <a:bodyPr wrap="none" rtlCol="0">
            <a:spAutoFit/>
          </a:bodyPr>
          <a:lstStyle/>
          <a:p>
            <a:r>
              <a:rPr lang="en-US" b="1" dirty="0">
                <a:latin typeface="Palatino" pitchFamily="2" charset="77"/>
                <a:ea typeface="Palatino" pitchFamily="2" charset="77"/>
              </a:rPr>
              <a:t>Table 9. Test case for Submit button</a:t>
            </a:r>
          </a:p>
        </p:txBody>
      </p:sp>
    </p:spTree>
    <p:extLst>
      <p:ext uri="{BB962C8B-B14F-4D97-AF65-F5344CB8AC3E}">
        <p14:creationId xmlns:p14="http://schemas.microsoft.com/office/powerpoint/2010/main" val="2174940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996700"/>
          </a:xfrm>
          <a:prstGeom prst="rect">
            <a:avLst/>
          </a:prstGeom>
          <a:noFill/>
        </p:spPr>
        <p:txBody>
          <a:bodyPr wrap="square" rtlCol="0">
            <a:spAutoFit/>
          </a:bodyPr>
          <a:lstStyle/>
          <a:p>
            <a:r>
              <a:rPr lang="en-US" b="1" u="sng" dirty="0">
                <a:latin typeface="Palatino" pitchFamily="2" charset="77"/>
                <a:ea typeface="Palatino" pitchFamily="2" charset="77"/>
              </a:rPr>
              <a:t>Experimental Results</a:t>
            </a:r>
          </a:p>
          <a:p>
            <a:pPr>
              <a:lnSpc>
                <a:spcPct val="150000"/>
              </a:lnSpc>
            </a:pPr>
            <a:r>
              <a:rPr lang="en-US" b="1" dirty="0">
                <a:latin typeface="Palatino" pitchFamily="2" charset="77"/>
                <a:ea typeface="Palatino" pitchFamily="2" charset="77"/>
              </a:rPr>
              <a:t>1. Snapshot of Signup Page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1 shows the snapshot of signup page.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798278" y="5154804"/>
            <a:ext cx="4108817" cy="369332"/>
          </a:xfrm>
          <a:prstGeom prst="rect">
            <a:avLst/>
          </a:prstGeom>
          <a:noFill/>
        </p:spPr>
        <p:txBody>
          <a:bodyPr wrap="none" rtlCol="0">
            <a:spAutoFit/>
          </a:bodyPr>
          <a:lstStyle/>
          <a:p>
            <a:r>
              <a:rPr lang="en-US" b="1" dirty="0">
                <a:latin typeface="Palatino" pitchFamily="2" charset="77"/>
                <a:ea typeface="Palatino" pitchFamily="2" charset="77"/>
              </a:rPr>
              <a:t>Snapshot 1: Snapshot of Signup Page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1 shows the snapshot of signup page which consists of a header which reads ’User Registration’ in it. A new user must register the username, e-mail, mobile number and password.</a:t>
            </a:r>
          </a:p>
        </p:txBody>
      </p:sp>
      <p:pic>
        <p:nvPicPr>
          <p:cNvPr id="8" name="Picture 7">
            <a:extLst>
              <a:ext uri="{FF2B5EF4-FFF2-40B4-BE49-F238E27FC236}">
                <a16:creationId xmlns:a16="http://schemas.microsoft.com/office/drawing/2014/main" id="{66366A2F-7F4D-AADD-02AC-D9D65E9139DD}"/>
              </a:ext>
            </a:extLst>
          </p:cNvPr>
          <p:cNvPicPr>
            <a:picLocks noChangeAspect="1"/>
          </p:cNvPicPr>
          <p:nvPr/>
        </p:nvPicPr>
        <p:blipFill>
          <a:blip r:embed="rId2"/>
          <a:stretch>
            <a:fillRect/>
          </a:stretch>
        </p:blipFill>
        <p:spPr>
          <a:xfrm>
            <a:off x="2639726" y="1823321"/>
            <a:ext cx="6705241" cy="3211358"/>
          </a:xfrm>
          <a:prstGeom prst="rect">
            <a:avLst/>
          </a:prstGeom>
        </p:spPr>
      </p:pic>
    </p:spTree>
    <p:extLst>
      <p:ext uri="{BB962C8B-B14F-4D97-AF65-F5344CB8AC3E}">
        <p14:creationId xmlns:p14="http://schemas.microsoft.com/office/powerpoint/2010/main" val="4184732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2. Snapshot of Sign-in Page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2 shows the snapshot of </a:t>
            </a:r>
            <a:r>
              <a:rPr lang="en-US" dirty="0" err="1">
                <a:latin typeface="Palatino" pitchFamily="2" charset="77"/>
                <a:ea typeface="Palatino" pitchFamily="2" charset="77"/>
              </a:rPr>
              <a:t>signin</a:t>
            </a:r>
            <a:r>
              <a:rPr lang="en-US" dirty="0">
                <a:latin typeface="Palatino" pitchFamily="2" charset="77"/>
                <a:ea typeface="Palatino" pitchFamily="2" charset="77"/>
              </a:rPr>
              <a:t> page.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31991" y="4988179"/>
            <a:ext cx="4121641" cy="369332"/>
          </a:xfrm>
          <a:prstGeom prst="rect">
            <a:avLst/>
          </a:prstGeom>
          <a:noFill/>
        </p:spPr>
        <p:txBody>
          <a:bodyPr wrap="none" rtlCol="0">
            <a:spAutoFit/>
          </a:bodyPr>
          <a:lstStyle/>
          <a:p>
            <a:r>
              <a:rPr lang="en-US" b="1" dirty="0">
                <a:latin typeface="Palatino" pitchFamily="2" charset="77"/>
                <a:ea typeface="Palatino" pitchFamily="2" charset="77"/>
              </a:rPr>
              <a:t>Snapshot 2: Snapshot of Sign-in Page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2 shows the snapshot of sign-in page which consists of a header which reads ’User Login’ in it. The register user can login using his username and password.</a:t>
            </a:r>
          </a:p>
        </p:txBody>
      </p:sp>
      <p:pic>
        <p:nvPicPr>
          <p:cNvPr id="7" name="Picture 6">
            <a:extLst>
              <a:ext uri="{FF2B5EF4-FFF2-40B4-BE49-F238E27FC236}">
                <a16:creationId xmlns:a16="http://schemas.microsoft.com/office/drawing/2014/main" id="{7AC572D5-19C7-2693-4F9B-6B48E66ACBF0}"/>
              </a:ext>
            </a:extLst>
          </p:cNvPr>
          <p:cNvPicPr>
            <a:picLocks noChangeAspect="1"/>
          </p:cNvPicPr>
          <p:nvPr/>
        </p:nvPicPr>
        <p:blipFill>
          <a:blip r:embed="rId2"/>
          <a:stretch>
            <a:fillRect/>
          </a:stretch>
        </p:blipFill>
        <p:spPr>
          <a:xfrm>
            <a:off x="2404872" y="1619529"/>
            <a:ext cx="6973557" cy="3342413"/>
          </a:xfrm>
          <a:prstGeom prst="rect">
            <a:avLst/>
          </a:prstGeom>
        </p:spPr>
      </p:pic>
    </p:spTree>
    <p:extLst>
      <p:ext uri="{BB962C8B-B14F-4D97-AF65-F5344CB8AC3E}">
        <p14:creationId xmlns:p14="http://schemas.microsoft.com/office/powerpoint/2010/main" val="1251473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3. Snapshot of Home Page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3 shows the snapshot of home page.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31991" y="4988179"/>
            <a:ext cx="3980577" cy="369332"/>
          </a:xfrm>
          <a:prstGeom prst="rect">
            <a:avLst/>
          </a:prstGeom>
          <a:noFill/>
        </p:spPr>
        <p:txBody>
          <a:bodyPr wrap="none" rtlCol="0">
            <a:spAutoFit/>
          </a:bodyPr>
          <a:lstStyle/>
          <a:p>
            <a:r>
              <a:rPr lang="en-US" b="1" dirty="0">
                <a:latin typeface="Palatino" pitchFamily="2" charset="77"/>
                <a:ea typeface="Palatino" pitchFamily="2" charset="77"/>
              </a:rPr>
              <a:t>Snapshot 3: Snapshot of Home Page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3 shows the snapshot of home page which consists of two buttons which are labeled ’choose file’ and ‘submit’ respectively.</a:t>
            </a:r>
          </a:p>
        </p:txBody>
      </p:sp>
      <p:pic>
        <p:nvPicPr>
          <p:cNvPr id="8" name="Picture 7">
            <a:extLst>
              <a:ext uri="{FF2B5EF4-FFF2-40B4-BE49-F238E27FC236}">
                <a16:creationId xmlns:a16="http://schemas.microsoft.com/office/drawing/2014/main" id="{A5A5C591-09CB-6DC6-4B79-FB443AAA21EE}"/>
              </a:ext>
            </a:extLst>
          </p:cNvPr>
          <p:cNvPicPr>
            <a:picLocks noChangeAspect="1"/>
          </p:cNvPicPr>
          <p:nvPr/>
        </p:nvPicPr>
        <p:blipFill>
          <a:blip r:embed="rId2"/>
          <a:stretch>
            <a:fillRect/>
          </a:stretch>
        </p:blipFill>
        <p:spPr>
          <a:xfrm>
            <a:off x="1696484" y="1616149"/>
            <a:ext cx="7772400" cy="3427568"/>
          </a:xfrm>
          <a:prstGeom prst="rect">
            <a:avLst/>
          </a:prstGeom>
        </p:spPr>
      </p:pic>
    </p:spTree>
    <p:extLst>
      <p:ext uri="{BB962C8B-B14F-4D97-AF65-F5344CB8AC3E}">
        <p14:creationId xmlns:p14="http://schemas.microsoft.com/office/powerpoint/2010/main" val="1511420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4. Snapshot of File Explorer on Clicking “Choose File”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4 shows the snapshot of the file explorer that pops up.</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2736973" y="5002525"/>
            <a:ext cx="6494085" cy="369332"/>
          </a:xfrm>
          <a:prstGeom prst="rect">
            <a:avLst/>
          </a:prstGeom>
          <a:noFill/>
        </p:spPr>
        <p:txBody>
          <a:bodyPr wrap="none" rtlCol="0">
            <a:spAutoFit/>
          </a:bodyPr>
          <a:lstStyle/>
          <a:p>
            <a:r>
              <a:rPr lang="en-US" b="1" dirty="0">
                <a:latin typeface="Palatino" pitchFamily="2" charset="77"/>
                <a:ea typeface="Palatino" pitchFamily="2" charset="77"/>
              </a:rPr>
              <a:t>Snapshot 4: Snapshot of file explorer on clicking choose file.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440337"/>
            <a:ext cx="10960843" cy="923330"/>
          </a:xfrm>
          <a:prstGeom prst="rect">
            <a:avLst/>
          </a:prstGeom>
          <a:noFill/>
        </p:spPr>
        <p:txBody>
          <a:bodyPr wrap="square" rtlCol="0">
            <a:spAutoFit/>
          </a:bodyPr>
          <a:lstStyle/>
          <a:p>
            <a:r>
              <a:rPr lang="en-US" dirty="0">
                <a:latin typeface="Palatino" pitchFamily="2" charset="77"/>
                <a:ea typeface="Palatino" pitchFamily="2" charset="77"/>
              </a:rPr>
              <a:t>The Snapshot 4 shows the snapshot of file explorer window that pops up when the choose file button is clicked. The user may select the image to be classified as input to the system and let the system tell them what defect it has.</a:t>
            </a:r>
          </a:p>
        </p:txBody>
      </p:sp>
      <p:pic>
        <p:nvPicPr>
          <p:cNvPr id="3" name="Picture 2">
            <a:extLst>
              <a:ext uri="{FF2B5EF4-FFF2-40B4-BE49-F238E27FC236}">
                <a16:creationId xmlns:a16="http://schemas.microsoft.com/office/drawing/2014/main" id="{D8FE9C6A-3A03-E401-310D-5DAF64D87EE5}"/>
              </a:ext>
            </a:extLst>
          </p:cNvPr>
          <p:cNvPicPr>
            <a:picLocks noChangeAspect="1"/>
          </p:cNvPicPr>
          <p:nvPr/>
        </p:nvPicPr>
        <p:blipFill>
          <a:blip r:embed="rId2"/>
          <a:stretch>
            <a:fillRect/>
          </a:stretch>
        </p:blipFill>
        <p:spPr>
          <a:xfrm>
            <a:off x="1682627" y="1626781"/>
            <a:ext cx="7772400" cy="3375745"/>
          </a:xfrm>
          <a:prstGeom prst="rect">
            <a:avLst/>
          </a:prstGeom>
        </p:spPr>
      </p:pic>
    </p:spTree>
    <p:extLst>
      <p:ext uri="{BB962C8B-B14F-4D97-AF65-F5344CB8AC3E}">
        <p14:creationId xmlns:p14="http://schemas.microsoft.com/office/powerpoint/2010/main" val="2756183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5. Snapshot after uploading image of Printed Circuit Board</a:t>
            </a:r>
          </a:p>
          <a:p>
            <a:pPr>
              <a:lnSpc>
                <a:spcPct val="150000"/>
              </a:lnSpc>
            </a:pPr>
            <a:r>
              <a:rPr lang="en-US" dirty="0">
                <a:latin typeface="Palatino" pitchFamily="2" charset="77"/>
                <a:ea typeface="Palatino" pitchFamily="2" charset="77"/>
              </a:rPr>
              <a:t>The below Snapshot Figure 5 shows the snapshot of the same webpage after uploading the image.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2736973" y="5002525"/>
            <a:ext cx="5852884" cy="369332"/>
          </a:xfrm>
          <a:prstGeom prst="rect">
            <a:avLst/>
          </a:prstGeom>
          <a:noFill/>
        </p:spPr>
        <p:txBody>
          <a:bodyPr wrap="none" rtlCol="0">
            <a:spAutoFit/>
          </a:bodyPr>
          <a:lstStyle/>
          <a:p>
            <a:r>
              <a:rPr lang="en-US" b="1" dirty="0">
                <a:latin typeface="Palatino" pitchFamily="2" charset="77"/>
                <a:ea typeface="Palatino" pitchFamily="2" charset="77"/>
              </a:rPr>
              <a:t>Snapshot 5: Snapshot of the image name that appears.</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5 shows the snapshot of the webpage after uploading the image file to it. The page displays name of the image right next to the upload button.</a:t>
            </a:r>
          </a:p>
        </p:txBody>
      </p:sp>
      <p:pic>
        <p:nvPicPr>
          <p:cNvPr id="8" name="Picture 7">
            <a:extLst>
              <a:ext uri="{FF2B5EF4-FFF2-40B4-BE49-F238E27FC236}">
                <a16:creationId xmlns:a16="http://schemas.microsoft.com/office/drawing/2014/main" id="{F41BDC39-0AB7-F0F4-F357-5AF15BA46B86}"/>
              </a:ext>
            </a:extLst>
          </p:cNvPr>
          <p:cNvPicPr>
            <a:picLocks noChangeAspect="1"/>
          </p:cNvPicPr>
          <p:nvPr/>
        </p:nvPicPr>
        <p:blipFill>
          <a:blip r:embed="rId2"/>
          <a:stretch>
            <a:fillRect/>
          </a:stretch>
        </p:blipFill>
        <p:spPr>
          <a:xfrm>
            <a:off x="1682627" y="1626781"/>
            <a:ext cx="7772400" cy="3436140"/>
          </a:xfrm>
          <a:prstGeom prst="rect">
            <a:avLst/>
          </a:prstGeom>
        </p:spPr>
      </p:pic>
    </p:spTree>
    <p:extLst>
      <p:ext uri="{BB962C8B-B14F-4D97-AF65-F5344CB8AC3E}">
        <p14:creationId xmlns:p14="http://schemas.microsoft.com/office/powerpoint/2010/main" val="1446397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6. Snapshot of the Intermediate Process</a:t>
            </a:r>
          </a:p>
          <a:p>
            <a:pPr>
              <a:lnSpc>
                <a:spcPct val="150000"/>
              </a:lnSpc>
            </a:pPr>
            <a:r>
              <a:rPr lang="en-US" dirty="0">
                <a:latin typeface="Palatino" pitchFamily="2" charset="77"/>
                <a:ea typeface="Palatino" pitchFamily="2" charset="77"/>
              </a:rPr>
              <a:t>	The below Snapshot Figure 6 shows the snapshot of the intermediate process.</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2919361" y="4968301"/>
            <a:ext cx="5429692" cy="369332"/>
          </a:xfrm>
          <a:prstGeom prst="rect">
            <a:avLst/>
          </a:prstGeom>
          <a:noFill/>
        </p:spPr>
        <p:txBody>
          <a:bodyPr wrap="none" rtlCol="0">
            <a:spAutoFit/>
          </a:bodyPr>
          <a:lstStyle/>
          <a:p>
            <a:r>
              <a:rPr lang="en-US" b="1" dirty="0">
                <a:latin typeface="Palatino" pitchFamily="2" charset="77"/>
                <a:ea typeface="Palatino" pitchFamily="2" charset="77"/>
              </a:rPr>
              <a:t>Snapshot 6: Snapshot of the Intermediate Process.</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6 shows the snapshot of the result of the intermediate process, which is reached on clicking the ’submit’ button. </a:t>
            </a:r>
          </a:p>
        </p:txBody>
      </p:sp>
      <p:pic>
        <p:nvPicPr>
          <p:cNvPr id="3" name="Picture 2">
            <a:extLst>
              <a:ext uri="{FF2B5EF4-FFF2-40B4-BE49-F238E27FC236}">
                <a16:creationId xmlns:a16="http://schemas.microsoft.com/office/drawing/2014/main" id="{2605E81E-59CB-90E5-4719-B936B350E48A}"/>
              </a:ext>
            </a:extLst>
          </p:cNvPr>
          <p:cNvPicPr>
            <a:picLocks noChangeAspect="1"/>
          </p:cNvPicPr>
          <p:nvPr/>
        </p:nvPicPr>
        <p:blipFill>
          <a:blip r:embed="rId2"/>
          <a:stretch>
            <a:fillRect/>
          </a:stretch>
        </p:blipFill>
        <p:spPr>
          <a:xfrm>
            <a:off x="1975043" y="1597314"/>
            <a:ext cx="7772400" cy="3370987"/>
          </a:xfrm>
          <a:prstGeom prst="rect">
            <a:avLst/>
          </a:prstGeom>
        </p:spPr>
      </p:pic>
    </p:spTree>
    <p:extLst>
      <p:ext uri="{BB962C8B-B14F-4D97-AF65-F5344CB8AC3E}">
        <p14:creationId xmlns:p14="http://schemas.microsoft.com/office/powerpoint/2010/main" val="892320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7. Snapshot of the Output Page</a:t>
            </a:r>
          </a:p>
          <a:p>
            <a:pPr>
              <a:lnSpc>
                <a:spcPct val="150000"/>
              </a:lnSpc>
            </a:pPr>
            <a:r>
              <a:rPr lang="en-US" dirty="0">
                <a:latin typeface="Palatino" pitchFamily="2" charset="77"/>
                <a:ea typeface="Palatino" pitchFamily="2" charset="77"/>
              </a:rPr>
              <a:t>	The below Snapshot Figure 7 shows the snapshot of the output result.</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40357" y="4972997"/>
            <a:ext cx="3833101" cy="369332"/>
          </a:xfrm>
          <a:prstGeom prst="rect">
            <a:avLst/>
          </a:prstGeom>
          <a:noFill/>
        </p:spPr>
        <p:txBody>
          <a:bodyPr wrap="none" rtlCol="0">
            <a:spAutoFit/>
          </a:bodyPr>
          <a:lstStyle/>
          <a:p>
            <a:r>
              <a:rPr lang="en-US" b="1" dirty="0">
                <a:latin typeface="Palatino" pitchFamily="2" charset="77"/>
                <a:ea typeface="Palatino" pitchFamily="2" charset="77"/>
              </a:rPr>
              <a:t>Snapshot 7: Snapshot of the result.</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7 shows the snapshot of the result. The result shows the name of the defects and position of the defects in the image.</a:t>
            </a:r>
          </a:p>
        </p:txBody>
      </p:sp>
      <p:pic>
        <p:nvPicPr>
          <p:cNvPr id="8" name="Picture 7">
            <a:extLst>
              <a:ext uri="{FF2B5EF4-FFF2-40B4-BE49-F238E27FC236}">
                <a16:creationId xmlns:a16="http://schemas.microsoft.com/office/drawing/2014/main" id="{5A7E8336-3CE7-5123-6197-669FEFB2FF31}"/>
              </a:ext>
            </a:extLst>
          </p:cNvPr>
          <p:cNvPicPr>
            <a:picLocks noChangeAspect="1"/>
          </p:cNvPicPr>
          <p:nvPr/>
        </p:nvPicPr>
        <p:blipFill>
          <a:blip r:embed="rId2"/>
          <a:stretch>
            <a:fillRect/>
          </a:stretch>
        </p:blipFill>
        <p:spPr>
          <a:xfrm>
            <a:off x="1752600" y="1737696"/>
            <a:ext cx="7772400" cy="3192303"/>
          </a:xfrm>
          <a:prstGeom prst="rect">
            <a:avLst/>
          </a:prstGeom>
        </p:spPr>
      </p:pic>
    </p:spTree>
    <p:extLst>
      <p:ext uri="{BB962C8B-B14F-4D97-AF65-F5344CB8AC3E}">
        <p14:creationId xmlns:p14="http://schemas.microsoft.com/office/powerpoint/2010/main" val="2551277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8. Snapshot of the Analysis Chart</a:t>
            </a:r>
          </a:p>
          <a:p>
            <a:pPr>
              <a:lnSpc>
                <a:spcPct val="150000"/>
              </a:lnSpc>
            </a:pPr>
            <a:r>
              <a:rPr lang="en-US" dirty="0">
                <a:latin typeface="Palatino" pitchFamily="2" charset="77"/>
                <a:ea typeface="Palatino" pitchFamily="2" charset="77"/>
              </a:rPr>
              <a:t>	The below Snapshot Figure 8 shows the snapshot of the output result.</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40357" y="4972997"/>
            <a:ext cx="4801314" cy="369332"/>
          </a:xfrm>
          <a:prstGeom prst="rect">
            <a:avLst/>
          </a:prstGeom>
          <a:noFill/>
        </p:spPr>
        <p:txBody>
          <a:bodyPr wrap="none" rtlCol="0">
            <a:spAutoFit/>
          </a:bodyPr>
          <a:lstStyle/>
          <a:p>
            <a:r>
              <a:rPr lang="en-US" b="1" dirty="0">
                <a:latin typeface="Palatino" pitchFamily="2" charset="77"/>
                <a:ea typeface="Palatino" pitchFamily="2" charset="77"/>
              </a:rPr>
              <a:t>Snapshot 8: Snapshot of the Analysis Chart.</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8 shows the snapshot of the analysis chart, which plots the accuracy graph of defects detected by the system.</a:t>
            </a:r>
          </a:p>
        </p:txBody>
      </p:sp>
      <p:pic>
        <p:nvPicPr>
          <p:cNvPr id="3" name="Picture 2">
            <a:extLst>
              <a:ext uri="{FF2B5EF4-FFF2-40B4-BE49-F238E27FC236}">
                <a16:creationId xmlns:a16="http://schemas.microsoft.com/office/drawing/2014/main" id="{ACD86754-B512-B9C1-21A0-D33009432B11}"/>
              </a:ext>
            </a:extLst>
          </p:cNvPr>
          <p:cNvPicPr>
            <a:picLocks noChangeAspect="1"/>
          </p:cNvPicPr>
          <p:nvPr/>
        </p:nvPicPr>
        <p:blipFill>
          <a:blip r:embed="rId2"/>
          <a:stretch>
            <a:fillRect/>
          </a:stretch>
        </p:blipFill>
        <p:spPr>
          <a:xfrm>
            <a:off x="1731335" y="1561196"/>
            <a:ext cx="7772400" cy="3411802"/>
          </a:xfrm>
          <a:prstGeom prst="rect">
            <a:avLst/>
          </a:prstGeom>
        </p:spPr>
      </p:pic>
    </p:spTree>
    <p:extLst>
      <p:ext uri="{BB962C8B-B14F-4D97-AF65-F5344CB8AC3E}">
        <p14:creationId xmlns:p14="http://schemas.microsoft.com/office/powerpoint/2010/main" val="3728685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560847"/>
            <a:ext cx="10430189" cy="2135200"/>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9. Snapshot of Datasets</a:t>
            </a:r>
          </a:p>
          <a:p>
            <a:pPr>
              <a:lnSpc>
                <a:spcPct val="150000"/>
              </a:lnSpc>
            </a:pPr>
            <a:r>
              <a:rPr lang="en-US" dirty="0">
                <a:latin typeface="Palatino" pitchFamily="2" charset="77"/>
                <a:ea typeface="Palatino" pitchFamily="2" charset="77"/>
              </a:rPr>
              <a:t>	The below Snapshot Figure 9 shows the snapshot of the datasets, where there is a collection of printed circuit board images.</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649435" y="5114159"/>
            <a:ext cx="4128053" cy="369332"/>
          </a:xfrm>
          <a:prstGeom prst="rect">
            <a:avLst/>
          </a:prstGeom>
          <a:noFill/>
        </p:spPr>
        <p:txBody>
          <a:bodyPr wrap="none" rtlCol="0">
            <a:spAutoFit/>
          </a:bodyPr>
          <a:lstStyle/>
          <a:p>
            <a:r>
              <a:rPr lang="en-US" b="1" dirty="0">
                <a:latin typeface="Palatino" pitchFamily="2" charset="77"/>
                <a:ea typeface="Palatino" pitchFamily="2" charset="77"/>
              </a:rPr>
              <a:t>Snapshot 9: Snapshot of the Datasets.</a:t>
            </a:r>
          </a:p>
        </p:txBody>
      </p:sp>
      <p:sp>
        <p:nvSpPr>
          <p:cNvPr id="12" name="TextBox 11">
            <a:extLst>
              <a:ext uri="{FF2B5EF4-FFF2-40B4-BE49-F238E27FC236}">
                <a16:creationId xmlns:a16="http://schemas.microsoft.com/office/drawing/2014/main" id="{84253D46-C22E-7609-1FA9-37184582439C}"/>
              </a:ext>
            </a:extLst>
          </p:cNvPr>
          <p:cNvSpPr txBox="1"/>
          <p:nvPr/>
        </p:nvSpPr>
        <p:spPr>
          <a:xfrm>
            <a:off x="954593" y="5669054"/>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9 shows the snapshot of the datasets which has different folders that contains certain kinds of defect printed circuit board images.</a:t>
            </a:r>
          </a:p>
        </p:txBody>
      </p:sp>
      <p:pic>
        <p:nvPicPr>
          <p:cNvPr id="3" name="Picture 2">
            <a:extLst>
              <a:ext uri="{FF2B5EF4-FFF2-40B4-BE49-F238E27FC236}">
                <a16:creationId xmlns:a16="http://schemas.microsoft.com/office/drawing/2014/main" id="{8F4A055E-8E75-2315-77B1-7C6823F0C5CD}"/>
              </a:ext>
            </a:extLst>
          </p:cNvPr>
          <p:cNvPicPr>
            <a:picLocks noChangeAspect="1"/>
          </p:cNvPicPr>
          <p:nvPr/>
        </p:nvPicPr>
        <p:blipFill>
          <a:blip r:embed="rId2"/>
          <a:stretch>
            <a:fillRect/>
          </a:stretch>
        </p:blipFill>
        <p:spPr>
          <a:xfrm>
            <a:off x="1850065" y="1903228"/>
            <a:ext cx="7958194" cy="3210931"/>
          </a:xfrm>
          <a:prstGeom prst="rect">
            <a:avLst/>
          </a:prstGeom>
        </p:spPr>
      </p:pic>
    </p:spTree>
    <p:extLst>
      <p:ext uri="{BB962C8B-B14F-4D97-AF65-F5344CB8AC3E}">
        <p14:creationId xmlns:p14="http://schemas.microsoft.com/office/powerpoint/2010/main" val="35188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D0B2D1-4C26-AEE1-CE7C-EB4A1874C9DC}"/>
              </a:ext>
            </a:extLst>
          </p:cNvPr>
          <p:cNvSpPr txBox="1">
            <a:spLocks/>
          </p:cNvSpPr>
          <p:nvPr/>
        </p:nvSpPr>
        <p:spPr>
          <a:xfrm>
            <a:off x="924911" y="-10669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58DBBB5E-B475-AB43-8F37-67D2C29A2005}"/>
              </a:ext>
            </a:extLst>
          </p:cNvPr>
          <p:cNvSpPr txBox="1"/>
          <p:nvPr/>
        </p:nvSpPr>
        <p:spPr>
          <a:xfrm>
            <a:off x="924911" y="1279936"/>
            <a:ext cx="4649030"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PROBLEM STATEMENT</a:t>
            </a:r>
          </a:p>
        </p:txBody>
      </p:sp>
      <p:sp>
        <p:nvSpPr>
          <p:cNvPr id="7" name="TextBox 6">
            <a:extLst>
              <a:ext uri="{FF2B5EF4-FFF2-40B4-BE49-F238E27FC236}">
                <a16:creationId xmlns:a16="http://schemas.microsoft.com/office/drawing/2014/main" id="{44F63351-355D-E3FA-1C61-322A9CAA1304}"/>
              </a:ext>
            </a:extLst>
          </p:cNvPr>
          <p:cNvSpPr txBox="1"/>
          <p:nvPr/>
        </p:nvSpPr>
        <p:spPr>
          <a:xfrm>
            <a:off x="911476" y="2017986"/>
            <a:ext cx="10061324" cy="3797193"/>
          </a:xfrm>
          <a:prstGeom prst="rect">
            <a:avLst/>
          </a:prstGeom>
          <a:noFill/>
        </p:spPr>
        <p:txBody>
          <a:bodyPr wrap="square" rtlCol="0">
            <a:spAutoFit/>
          </a:bodyPr>
          <a:lstStyle/>
          <a:p>
            <a:pPr marL="285750" indent="-285750">
              <a:lnSpc>
                <a:spcPct val="150000"/>
              </a:lnSpc>
              <a:buFont typeface="Wingdings" pitchFamily="2" charset="2"/>
              <a:buChar char="§"/>
            </a:pPr>
            <a:r>
              <a:rPr lang="en-US" b="1" dirty="0">
                <a:latin typeface="Palatino" pitchFamily="2" charset="77"/>
                <a:ea typeface="Palatino" pitchFamily="2" charset="77"/>
              </a:rPr>
              <a:t>Input: </a:t>
            </a:r>
            <a:r>
              <a:rPr lang="en-US" dirty="0">
                <a:latin typeface="Palatino" pitchFamily="2" charset="77"/>
                <a:ea typeface="Palatino" pitchFamily="2" charset="77"/>
              </a:rPr>
              <a:t>Images of Printed Circuit Boards.</a:t>
            </a:r>
          </a:p>
          <a:p>
            <a:pPr marL="285750" indent="-285750">
              <a:lnSpc>
                <a:spcPct val="150000"/>
              </a:lnSpc>
              <a:buFont typeface="Wingdings" pitchFamily="2" charset="2"/>
              <a:buChar char="§"/>
            </a:pPr>
            <a:r>
              <a:rPr lang="en-US" b="1" dirty="0">
                <a:latin typeface="Palatino" pitchFamily="2" charset="77"/>
                <a:ea typeface="Palatino" pitchFamily="2" charset="77"/>
              </a:rPr>
              <a:t>Process: </a:t>
            </a:r>
            <a:r>
              <a:rPr lang="en-US" dirty="0">
                <a:latin typeface="Palatino" pitchFamily="2" charset="77"/>
                <a:ea typeface="Palatino" pitchFamily="2" charset="77"/>
              </a:rPr>
              <a:t>By using different image processing techniques, input PCBs image is pre-processed and then the region of interest is extracted from input PCB image and classified using CNN algorithm.</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Processing Techniques:- * Conversion of RGB to Grayscale</a:t>
            </a:r>
          </a:p>
          <a:p>
            <a:pPr>
              <a:lnSpc>
                <a:spcPct val="150000"/>
              </a:lnSpc>
            </a:pPr>
            <a:r>
              <a:rPr lang="en-US" b="1" dirty="0">
                <a:latin typeface="Palatino" pitchFamily="2" charset="77"/>
                <a:ea typeface="Palatino" pitchFamily="2" charset="77"/>
              </a:rPr>
              <a:t>						 * </a:t>
            </a:r>
            <a:r>
              <a:rPr lang="en-US" dirty="0">
                <a:latin typeface="Palatino" pitchFamily="2" charset="77"/>
                <a:ea typeface="Palatino" pitchFamily="2" charset="77"/>
              </a:rPr>
              <a:t>Median Filtering</a:t>
            </a:r>
          </a:p>
          <a:p>
            <a:pPr>
              <a:lnSpc>
                <a:spcPct val="150000"/>
              </a:lnSpc>
            </a:pPr>
            <a:r>
              <a:rPr lang="en-US" b="1" dirty="0">
                <a:latin typeface="Palatino" pitchFamily="2" charset="77"/>
                <a:ea typeface="Palatino" pitchFamily="2" charset="77"/>
              </a:rPr>
              <a:t>						 * </a:t>
            </a:r>
            <a:r>
              <a:rPr lang="en-US" dirty="0">
                <a:latin typeface="Palatino" pitchFamily="2" charset="77"/>
                <a:ea typeface="Palatino" pitchFamily="2" charset="77"/>
              </a:rPr>
              <a:t>Thresholding</a:t>
            </a:r>
          </a:p>
          <a:p>
            <a:pPr>
              <a:lnSpc>
                <a:spcPct val="150000"/>
              </a:lnSpc>
            </a:pPr>
            <a:r>
              <a:rPr lang="en-US" b="1" dirty="0">
                <a:latin typeface="Palatino" pitchFamily="2" charset="77"/>
                <a:ea typeface="Palatino" pitchFamily="2" charset="77"/>
              </a:rPr>
              <a:t>						 * </a:t>
            </a:r>
            <a:r>
              <a:rPr lang="en-US" dirty="0">
                <a:latin typeface="Palatino" pitchFamily="2" charset="77"/>
                <a:ea typeface="Palatino" pitchFamily="2" charset="77"/>
              </a:rPr>
              <a:t>High-pass Filtering</a:t>
            </a:r>
          </a:p>
          <a:p>
            <a:pPr marL="285750" indent="-285750">
              <a:lnSpc>
                <a:spcPct val="150000"/>
              </a:lnSpc>
              <a:buFont typeface="Wingdings" pitchFamily="2" charset="2"/>
              <a:buChar char="§"/>
            </a:pPr>
            <a:r>
              <a:rPr lang="en-US" b="1" dirty="0">
                <a:latin typeface="Palatino" pitchFamily="2" charset="77"/>
                <a:ea typeface="Palatino" pitchFamily="2" charset="77"/>
              </a:rPr>
              <a:t>Output: </a:t>
            </a:r>
            <a:r>
              <a:rPr lang="en-US" dirty="0">
                <a:latin typeface="Palatino" pitchFamily="2" charset="77"/>
                <a:ea typeface="Palatino" pitchFamily="2" charset="77"/>
              </a:rPr>
              <a:t>Detects and Classify the defects in printed circuit board.</a:t>
            </a:r>
            <a:endParaRPr lang="en-US" b="1"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04588145-12C8-F139-60CC-83E8C23D5753}"/>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4">
            <a:extLst>
              <a:ext uri="{FF2B5EF4-FFF2-40B4-BE49-F238E27FC236}">
                <a16:creationId xmlns:a16="http://schemas.microsoft.com/office/drawing/2014/main" id="{014AEA11-9A86-75BA-CD56-DAD3D88DDCCD}"/>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61366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82EB6-DBE0-A0F9-26CF-60A2F1C76299}"/>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4">
            <a:extLst>
              <a:ext uri="{FF2B5EF4-FFF2-40B4-BE49-F238E27FC236}">
                <a16:creationId xmlns:a16="http://schemas.microsoft.com/office/drawing/2014/main" id="{CEA030E9-1ED9-4828-D9F7-454500AFA27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60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48CB26A0-C285-9514-2F94-DB8B5E55686A}"/>
              </a:ext>
            </a:extLst>
          </p:cNvPr>
          <p:cNvSpPr txBox="1">
            <a:spLocks/>
          </p:cNvSpPr>
          <p:nvPr/>
        </p:nvSpPr>
        <p:spPr>
          <a:xfrm>
            <a:off x="1143001" y="-16476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CONCLUSION</a:t>
            </a:r>
            <a:endParaRPr lang="en-US" dirty="0"/>
          </a:p>
        </p:txBody>
      </p:sp>
      <p:sp>
        <p:nvSpPr>
          <p:cNvPr id="8" name="TextBox 7">
            <a:extLst>
              <a:ext uri="{FF2B5EF4-FFF2-40B4-BE49-F238E27FC236}">
                <a16:creationId xmlns:a16="http://schemas.microsoft.com/office/drawing/2014/main" id="{853E2F6E-5D05-4A8D-8AEE-DEA181B829E3}"/>
              </a:ext>
            </a:extLst>
          </p:cNvPr>
          <p:cNvSpPr txBox="1"/>
          <p:nvPr/>
        </p:nvSpPr>
        <p:spPr>
          <a:xfrm>
            <a:off x="1143000" y="1313806"/>
            <a:ext cx="10180863" cy="4093428"/>
          </a:xfrm>
          <a:prstGeom prst="rect">
            <a:avLst/>
          </a:prstGeom>
          <a:noFill/>
        </p:spPr>
        <p:txBody>
          <a:bodyPr wrap="square">
            <a:spAutoFit/>
          </a:bodyPr>
          <a:lstStyle/>
          <a:p>
            <a:pPr marL="285750" indent="-285750">
              <a:buFont typeface="Wingdings" pitchFamily="2" charset="2"/>
              <a:buChar char="§"/>
            </a:pPr>
            <a:r>
              <a:rPr lang="en-US" sz="2000" dirty="0">
                <a:latin typeface="Palatino" pitchFamily="2" charset="77"/>
                <a:ea typeface="Palatino" pitchFamily="2" charset="77"/>
              </a:rPr>
              <a:t>YOLOv5-based PCB defect detection system accurately identifies and classifies defects in real-time.</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High detection accuracy validates YOLOv5's suitability for PCB defect detection tasks.</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Real-time performance enables prompt corrective action, minimizing defective PCB production.</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System adaptability to complex designs and diverse defects ensures broad applicability.</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Deep learning-powered PCB defect detection automation paves the way for enhanced manufacturing efficiency and reliability.</a:t>
            </a:r>
          </a:p>
        </p:txBody>
      </p:sp>
    </p:spTree>
    <p:extLst>
      <p:ext uri="{BB962C8B-B14F-4D97-AF65-F5344CB8AC3E}">
        <p14:creationId xmlns:p14="http://schemas.microsoft.com/office/powerpoint/2010/main" val="777683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82EB6-DBE0-A0F9-26CF-60A2F1C76299}"/>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4">
            <a:extLst>
              <a:ext uri="{FF2B5EF4-FFF2-40B4-BE49-F238E27FC236}">
                <a16:creationId xmlns:a16="http://schemas.microsoft.com/office/drawing/2014/main" id="{CEA030E9-1ED9-4828-D9F7-454500AFA27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61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48CB26A0-C285-9514-2F94-DB8B5E55686A}"/>
              </a:ext>
            </a:extLst>
          </p:cNvPr>
          <p:cNvSpPr txBox="1">
            <a:spLocks/>
          </p:cNvSpPr>
          <p:nvPr/>
        </p:nvSpPr>
        <p:spPr>
          <a:xfrm>
            <a:off x="1143001" y="-16476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FUTURE ENHANCEMENTS</a:t>
            </a:r>
            <a:endParaRPr lang="en-US" dirty="0"/>
          </a:p>
        </p:txBody>
      </p:sp>
      <p:sp>
        <p:nvSpPr>
          <p:cNvPr id="4" name="TextBox 3">
            <a:extLst>
              <a:ext uri="{FF2B5EF4-FFF2-40B4-BE49-F238E27FC236}">
                <a16:creationId xmlns:a16="http://schemas.microsoft.com/office/drawing/2014/main" id="{4845C76E-55F8-5639-F21D-534D8BBCF2A2}"/>
              </a:ext>
            </a:extLst>
          </p:cNvPr>
          <p:cNvSpPr txBox="1"/>
          <p:nvPr/>
        </p:nvSpPr>
        <p:spPr>
          <a:xfrm>
            <a:off x="791597" y="1165609"/>
            <a:ext cx="10608806" cy="4670509"/>
          </a:xfrm>
          <a:prstGeom prst="rect">
            <a:avLst/>
          </a:prstGeom>
          <a:noFill/>
        </p:spPr>
        <p:txBody>
          <a:bodyPr wrap="square" rtlCol="0">
            <a:spAutoFit/>
          </a:bodyPr>
          <a:lstStyle/>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Implementing semi-supervised learning techniques to enhance the model's defect detection accuracy with minimal human annotation effort.</a:t>
            </a:r>
          </a:p>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Integrating adaptive learning algorithms to enable the system to dynamically update and improve its defect detection capabilities based on new data and feedback.</a:t>
            </a:r>
          </a:p>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Extending the system's compatibility to handle diverse PCB layouts and defect types by leveraging transfer learning from related domains or incorporating generative adversarial networks (GANs) for synthetic data generation.</a:t>
            </a:r>
          </a:p>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Introducing multi-sensor fusion capabilities to incorporate additional modalities such as thermal imaging or X-ray scans for more comprehensive defect detection and analysis.</a:t>
            </a:r>
          </a:p>
          <a:p>
            <a:pPr algn="just">
              <a:lnSpc>
                <a:spcPct val="150000"/>
              </a:lnSpc>
            </a:pPr>
            <a:endParaRPr lang="en-IN" sz="2000" b="0" i="0" u="none" strike="noStrike" dirty="0">
              <a:solidFill>
                <a:srgbClr val="0D0D0D"/>
              </a:solidFill>
              <a:effectLst/>
              <a:latin typeface="Palatino" pitchFamily="2" charset="77"/>
              <a:ea typeface="Palatino" pitchFamily="2" charset="77"/>
            </a:endParaRPr>
          </a:p>
        </p:txBody>
      </p:sp>
    </p:spTree>
    <p:extLst>
      <p:ext uri="{BB962C8B-B14F-4D97-AF65-F5344CB8AC3E}">
        <p14:creationId xmlns:p14="http://schemas.microsoft.com/office/powerpoint/2010/main" val="2881988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5034F4-6C4C-4B98-8610-9B5C06644161}"/>
              </a:ext>
            </a:extLst>
          </p:cNvPr>
          <p:cNvSpPr txBox="1"/>
          <p:nvPr/>
        </p:nvSpPr>
        <p:spPr>
          <a:xfrm>
            <a:off x="963168" y="923330"/>
            <a:ext cx="10582656" cy="5132174"/>
          </a:xfrm>
          <a:prstGeom prst="rect">
            <a:avLst/>
          </a:prstGeom>
          <a:noFill/>
        </p:spPr>
        <p:txBody>
          <a:bodyPr wrap="square">
            <a:spAutoFit/>
          </a:bodyPr>
          <a:lstStyle/>
          <a:p>
            <a:pPr algn="just" defTabSz="468313">
              <a:lnSpc>
                <a:spcPct val="150000"/>
              </a:lnSpc>
              <a:tabLst>
                <a:tab pos="9772650" algn="l"/>
              </a:tabLst>
            </a:pPr>
            <a:r>
              <a:rPr lang="en-IN" sz="2000" dirty="0">
                <a:solidFill>
                  <a:srgbClr val="FF0000"/>
                </a:solidFill>
                <a:latin typeface="Palatino" pitchFamily="2" charset="77"/>
                <a:ea typeface="Palatino" pitchFamily="2" charset="77"/>
              </a:rPr>
              <a:t>[1] Base paper: </a:t>
            </a:r>
            <a:r>
              <a:rPr lang="en-IN" sz="2000" dirty="0">
                <a:solidFill>
                  <a:srgbClr val="FF0000"/>
                </a:solidFill>
                <a:latin typeface="Palatino" pitchFamily="2" charset="77"/>
                <a:ea typeface="Palatino" pitchFamily="2" charset="77"/>
                <a:hlinkClick r:id="rId2">
                  <a:extLst>
                    <a:ext uri="{A12FA001-AC4F-418D-AE19-62706E023703}">
                      <ahyp:hlinkClr xmlns:ahyp="http://schemas.microsoft.com/office/drawing/2018/hyperlinkcolor" val="tx"/>
                    </a:ext>
                  </a:extLst>
                </a:hlinkClick>
              </a:rPr>
              <a:t>https://ieeexplore.ieee.org/document/10044670</a:t>
            </a:r>
            <a:r>
              <a:rPr lang="en-US" sz="2000" dirty="0">
                <a:solidFill>
                  <a:srgbClr val="FF0000"/>
                </a:solidFill>
                <a:latin typeface="Palatino" pitchFamily="2" charset="77"/>
                <a:ea typeface="Palatino" pitchFamily="2" charset="77"/>
              </a:rPr>
              <a:t> </a:t>
            </a:r>
            <a:endParaRPr lang="en-US" sz="2000" b="0" i="0" dirty="0">
              <a:solidFill>
                <a:srgbClr val="FF0000"/>
              </a:solidFill>
              <a:effectLst/>
              <a:latin typeface="Palatino" pitchFamily="2" charset="77"/>
              <a:ea typeface="Palatino" pitchFamily="2" charset="77"/>
            </a:endParaRPr>
          </a:p>
          <a:p>
            <a:pPr algn="just">
              <a:lnSpc>
                <a:spcPct val="150000"/>
              </a:lnSpc>
            </a:pPr>
            <a:r>
              <a:rPr lang="en-IN" sz="2000" dirty="0">
                <a:latin typeface="Palatino" pitchFamily="2" charset="77"/>
                <a:ea typeface="Palatino" pitchFamily="2" charset="77"/>
              </a:rPr>
              <a:t>[2] Kumar, Rajesh, Gupta and Suresh, “Machine Vision-Based Automated inspection of </a:t>
            </a:r>
          </a:p>
          <a:p>
            <a:pPr algn="just">
              <a:lnSpc>
                <a:spcPct val="150000"/>
              </a:lnSpc>
            </a:pPr>
            <a:r>
              <a:rPr lang="en-IN" sz="2000" dirty="0">
                <a:latin typeface="Palatino" pitchFamily="2" charset="77"/>
                <a:ea typeface="Palatino" pitchFamily="2" charset="77"/>
              </a:rPr>
              <a:t>     PCBs: A Comparative Study”. In Proceedings of the 2017 IEEE Region, Cochin, India, 14–</a:t>
            </a:r>
          </a:p>
          <a:p>
            <a:pPr algn="just">
              <a:lnSpc>
                <a:spcPct val="150000"/>
              </a:lnSpc>
            </a:pPr>
            <a:r>
              <a:rPr lang="en-IN" sz="2000" dirty="0">
                <a:latin typeface="Palatino" pitchFamily="2" charset="77"/>
                <a:ea typeface="Palatino" pitchFamily="2" charset="77"/>
              </a:rPr>
              <a:t>     16 July 2017.</a:t>
            </a:r>
          </a:p>
          <a:p>
            <a:pPr algn="just">
              <a:lnSpc>
                <a:spcPct val="150000"/>
              </a:lnSpc>
            </a:pPr>
            <a:r>
              <a:rPr lang="en-IN" sz="2000" dirty="0">
                <a:latin typeface="Palatino" pitchFamily="2" charset="77"/>
                <a:ea typeface="Palatino" pitchFamily="2" charset="77"/>
              </a:rPr>
              <a:t>[3] Thomas, Gupta and Subramanian, “Smart surveillance based on video summarization”, </a:t>
            </a:r>
          </a:p>
          <a:p>
            <a:pPr algn="just">
              <a:lnSpc>
                <a:spcPct val="150000"/>
              </a:lnSpc>
            </a:pPr>
            <a:r>
              <a:rPr lang="en-IN" sz="2000" dirty="0">
                <a:latin typeface="Palatino" pitchFamily="2" charset="77"/>
                <a:ea typeface="Palatino" pitchFamily="2" charset="77"/>
              </a:rPr>
              <a:t>      2019.</a:t>
            </a:r>
          </a:p>
          <a:p>
            <a:pPr algn="just">
              <a:lnSpc>
                <a:spcPct val="150000"/>
              </a:lnSpc>
            </a:pPr>
            <a:r>
              <a:rPr lang="en-IN" sz="2000" dirty="0">
                <a:latin typeface="Palatino" pitchFamily="2" charset="77"/>
                <a:ea typeface="Palatino" pitchFamily="2" charset="77"/>
              </a:rPr>
              <a:t>[4] Lee, Hyun; Kim, </a:t>
            </a:r>
            <a:r>
              <a:rPr lang="en-IN" sz="2000" dirty="0" err="1">
                <a:latin typeface="Palatino" pitchFamily="2" charset="77"/>
                <a:ea typeface="Palatino" pitchFamily="2" charset="77"/>
              </a:rPr>
              <a:t>Seong</a:t>
            </a:r>
            <a:r>
              <a:rPr lang="en-IN" sz="2000" dirty="0">
                <a:latin typeface="Palatino" pitchFamily="2" charset="77"/>
                <a:ea typeface="Palatino" pitchFamily="2" charset="77"/>
              </a:rPr>
              <a:t>; Park, Min, ”Defect Detection in PCBs using Transfer Learning  </a:t>
            </a:r>
          </a:p>
          <a:p>
            <a:pPr algn="just">
              <a:lnSpc>
                <a:spcPct val="150000"/>
              </a:lnSpc>
            </a:pPr>
            <a:r>
              <a:rPr lang="en-IN" sz="2000" dirty="0">
                <a:latin typeface="Palatino" pitchFamily="2" charset="77"/>
                <a:ea typeface="Palatino" pitchFamily="2" charset="77"/>
              </a:rPr>
              <a:t>      with Pretrained CNNs”,2018.</a:t>
            </a:r>
          </a:p>
          <a:p>
            <a:pPr algn="just">
              <a:lnSpc>
                <a:spcPct val="150000"/>
              </a:lnSpc>
            </a:pPr>
            <a:r>
              <a:rPr lang="en-IN" sz="2000" dirty="0">
                <a:latin typeface="Palatino" pitchFamily="2" charset="77"/>
                <a:ea typeface="Palatino" pitchFamily="2" charset="77"/>
              </a:rPr>
              <a:t>[5] Anoop K.P, </a:t>
            </a:r>
            <a:r>
              <a:rPr lang="en-IN" sz="2000" dirty="0" err="1">
                <a:latin typeface="Palatino" pitchFamily="2" charset="77"/>
                <a:ea typeface="Palatino" pitchFamily="2" charset="77"/>
              </a:rPr>
              <a:t>Sarath</a:t>
            </a:r>
            <a:r>
              <a:rPr lang="en-IN" sz="2000" dirty="0">
                <a:latin typeface="Palatino" pitchFamily="2" charset="77"/>
                <a:ea typeface="Palatino" pitchFamily="2" charset="77"/>
              </a:rPr>
              <a:t> N.S and </a:t>
            </a:r>
            <a:r>
              <a:rPr lang="en-IN" sz="2000" dirty="0" err="1">
                <a:latin typeface="Palatino" pitchFamily="2" charset="77"/>
                <a:ea typeface="Palatino" pitchFamily="2" charset="77"/>
              </a:rPr>
              <a:t>Sasi</a:t>
            </a:r>
            <a:r>
              <a:rPr lang="en-IN" sz="2000" dirty="0">
                <a:latin typeface="Palatino" pitchFamily="2" charset="77"/>
                <a:ea typeface="Palatino" pitchFamily="2" charset="77"/>
              </a:rPr>
              <a:t> Kumar V.V, “A Review of PCB Defect Detection using </a:t>
            </a:r>
          </a:p>
          <a:p>
            <a:pPr algn="just">
              <a:lnSpc>
                <a:spcPct val="150000"/>
              </a:lnSpc>
            </a:pPr>
            <a:r>
              <a:rPr lang="en-IN" sz="2000" dirty="0">
                <a:latin typeface="Palatino" pitchFamily="2" charset="77"/>
                <a:ea typeface="Palatino" pitchFamily="2" charset="77"/>
              </a:rPr>
              <a:t>     Image Processing”,2019. </a:t>
            </a:r>
          </a:p>
          <a:p>
            <a:pPr algn="just" defTabSz="468313">
              <a:lnSpc>
                <a:spcPct val="150000"/>
              </a:lnSpc>
              <a:tabLst>
                <a:tab pos="9772650" algn="l"/>
              </a:tabLst>
            </a:pPr>
            <a:endParaRPr lang="en-IN" sz="2000" dirty="0">
              <a:latin typeface="Palatino" pitchFamily="2" charset="77"/>
              <a:ea typeface="Palatino" pitchFamily="2" charset="77"/>
            </a:endParaRPr>
          </a:p>
        </p:txBody>
      </p:sp>
      <p:sp>
        <p:nvSpPr>
          <p:cNvPr id="2" name="Title 1">
            <a:extLst>
              <a:ext uri="{FF2B5EF4-FFF2-40B4-BE49-F238E27FC236}">
                <a16:creationId xmlns:a16="http://schemas.microsoft.com/office/drawing/2014/main" id="{BDC46A51-D261-7C73-C83E-7BD3DE146DC8}"/>
              </a:ext>
            </a:extLst>
          </p:cNvPr>
          <p:cNvSpPr txBox="1">
            <a:spLocks/>
          </p:cNvSpPr>
          <p:nvPr/>
        </p:nvSpPr>
        <p:spPr>
          <a:xfrm>
            <a:off x="1143001" y="-16476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REFERENCES</a:t>
            </a:r>
            <a:endParaRPr lang="en-US" dirty="0"/>
          </a:p>
        </p:txBody>
      </p:sp>
      <p:sp>
        <p:nvSpPr>
          <p:cNvPr id="6" name="TextBox 5">
            <a:extLst>
              <a:ext uri="{FF2B5EF4-FFF2-40B4-BE49-F238E27FC236}">
                <a16:creationId xmlns:a16="http://schemas.microsoft.com/office/drawing/2014/main" id="{CB79B2E9-DD72-5EAE-77B0-7A5E413012A8}"/>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Slide Number Placeholder 4">
            <a:extLst>
              <a:ext uri="{FF2B5EF4-FFF2-40B4-BE49-F238E27FC236}">
                <a16:creationId xmlns:a16="http://schemas.microsoft.com/office/drawing/2014/main" id="{CBAA92A8-C564-E974-D6B4-C599013106E8}"/>
              </a:ext>
            </a:extLst>
          </p:cNvPr>
          <p:cNvSpPr txBox="1">
            <a:spLocks/>
          </p:cNvSpPr>
          <p:nvPr/>
        </p:nvSpPr>
        <p:spPr>
          <a:xfrm>
            <a:off x="11493061" y="6542690"/>
            <a:ext cx="452983" cy="296808"/>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pPr/>
              <a:t>62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888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0B927-00DD-A3CC-BA0E-2C39ECCB24E6}"/>
              </a:ext>
            </a:extLst>
          </p:cNvPr>
          <p:cNvSpPr txBox="1"/>
          <p:nvPr/>
        </p:nvSpPr>
        <p:spPr>
          <a:xfrm>
            <a:off x="3627620" y="2668251"/>
            <a:ext cx="5006714" cy="1015663"/>
          </a:xfrm>
          <a:prstGeom prst="rect">
            <a:avLst/>
          </a:prstGeom>
          <a:noFill/>
        </p:spPr>
        <p:txBody>
          <a:bodyPr wrap="square" rtlCol="0">
            <a:spAutoFit/>
          </a:bodyPr>
          <a:lstStyle/>
          <a:p>
            <a:r>
              <a:rPr lang="en-US" sz="6000" dirty="0">
                <a:latin typeface="Palatino" pitchFamily="2" charset="77"/>
                <a:ea typeface="Palatino" pitchFamily="2" charset="77"/>
              </a:rPr>
              <a:t>THANK YOU</a:t>
            </a:r>
          </a:p>
        </p:txBody>
      </p:sp>
    </p:spTree>
    <p:extLst>
      <p:ext uri="{BB962C8B-B14F-4D97-AF65-F5344CB8AC3E}">
        <p14:creationId xmlns:p14="http://schemas.microsoft.com/office/powerpoint/2010/main" val="392529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DDDB-9BB0-B197-513F-E463341A149A}"/>
              </a:ext>
            </a:extLst>
          </p:cNvPr>
          <p:cNvSpPr>
            <a:spLocks noGrp="1"/>
          </p:cNvSpPr>
          <p:nvPr>
            <p:ph type="title"/>
          </p:nvPr>
        </p:nvSpPr>
        <p:spPr>
          <a:xfrm>
            <a:off x="994268" y="-85675"/>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8" name="Slide Number Placeholder 4">
            <a:extLst>
              <a:ext uri="{FF2B5EF4-FFF2-40B4-BE49-F238E27FC236}">
                <a16:creationId xmlns:a16="http://schemas.microsoft.com/office/drawing/2014/main" id="{1EFC398F-1C9B-83A3-853C-5984F5B01207}"/>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3C4B825E-ED07-73A9-E534-38322A994337}"/>
              </a:ext>
            </a:extLst>
          </p:cNvPr>
          <p:cNvSpPr txBox="1"/>
          <p:nvPr/>
        </p:nvSpPr>
        <p:spPr>
          <a:xfrm>
            <a:off x="994268" y="1131285"/>
            <a:ext cx="2811518"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OBJECTIVES</a:t>
            </a:r>
          </a:p>
        </p:txBody>
      </p:sp>
      <p:sp>
        <p:nvSpPr>
          <p:cNvPr id="5" name="TextBox 4">
            <a:extLst>
              <a:ext uri="{FF2B5EF4-FFF2-40B4-BE49-F238E27FC236}">
                <a16:creationId xmlns:a16="http://schemas.microsoft.com/office/drawing/2014/main" id="{1AD0974E-2C3D-9369-6B74-861279F7655B}"/>
              </a:ext>
            </a:extLst>
          </p:cNvPr>
          <p:cNvSpPr txBox="1"/>
          <p:nvPr/>
        </p:nvSpPr>
        <p:spPr>
          <a:xfrm>
            <a:off x="994268" y="1931240"/>
            <a:ext cx="9448596" cy="3084819"/>
          </a:xfrm>
          <a:prstGeom prst="rect">
            <a:avLst/>
          </a:prstGeom>
          <a:noFill/>
        </p:spPr>
        <p:txBody>
          <a:bodyPr wrap="square" rtlCol="0">
            <a:spAutoFit/>
          </a:bodyPr>
          <a:lstStyle/>
          <a:p>
            <a:pPr algn="just">
              <a:lnSpc>
                <a:spcPct val="150000"/>
              </a:lnSpc>
              <a:buFont typeface="Wingdings" pitchFamily="2" charset="2"/>
              <a:buChar char="§"/>
            </a:pPr>
            <a:r>
              <a:rPr lang="en-US" sz="2200" dirty="0">
                <a:latin typeface="Palatino" pitchFamily="2" charset="77"/>
                <a:ea typeface="Palatino" pitchFamily="2" charset="77"/>
              </a:rPr>
              <a:t> To develop a custom dataset of PCB images with labeled defects.</a:t>
            </a:r>
          </a:p>
          <a:p>
            <a:pPr>
              <a:lnSpc>
                <a:spcPct val="150000"/>
              </a:lnSpc>
              <a:buFont typeface="Wingdings" pitchFamily="2" charset="2"/>
              <a:buChar char="§"/>
            </a:pPr>
            <a:r>
              <a:rPr lang="en-US" sz="2200" dirty="0">
                <a:latin typeface="Palatino" pitchFamily="2" charset="77"/>
                <a:ea typeface="Palatino" pitchFamily="2" charset="77"/>
              </a:rPr>
              <a:t> To train the model on custom dataset to detect and classify the defects.</a:t>
            </a:r>
          </a:p>
          <a:p>
            <a:pPr>
              <a:lnSpc>
                <a:spcPct val="150000"/>
              </a:lnSpc>
              <a:buFont typeface="Wingdings" pitchFamily="2" charset="2"/>
              <a:buChar char="§"/>
            </a:pPr>
            <a:r>
              <a:rPr lang="en-US" sz="2200" dirty="0">
                <a:latin typeface="Palatino" pitchFamily="2" charset="77"/>
                <a:ea typeface="Palatino" pitchFamily="2" charset="77"/>
              </a:rPr>
              <a:t> To evaluate the performance of the trained model on held-out test set.</a:t>
            </a:r>
          </a:p>
          <a:p>
            <a:pPr>
              <a:lnSpc>
                <a:spcPct val="150000"/>
              </a:lnSpc>
              <a:buFont typeface="Wingdings" pitchFamily="2" charset="2"/>
              <a:buChar char="§"/>
            </a:pPr>
            <a:r>
              <a:rPr lang="en-US" sz="2200" dirty="0">
                <a:latin typeface="Palatino" pitchFamily="2" charset="77"/>
                <a:ea typeface="Palatino" pitchFamily="2" charset="77"/>
              </a:rPr>
              <a:t> To develop a user-friendly interface for the system.</a:t>
            </a:r>
          </a:p>
          <a:p>
            <a:pPr>
              <a:lnSpc>
                <a:spcPct val="150000"/>
              </a:lnSpc>
              <a:buFont typeface="Wingdings" pitchFamily="2" charset="2"/>
              <a:buChar char="§"/>
            </a:pPr>
            <a:r>
              <a:rPr lang="en-US" sz="2200" dirty="0">
                <a:latin typeface="Palatino" pitchFamily="2" charset="77"/>
                <a:ea typeface="Palatino" pitchFamily="2" charset="77"/>
              </a:rPr>
              <a:t> To deploy the system in a production environment.</a:t>
            </a:r>
          </a:p>
          <a:p>
            <a:pPr>
              <a:lnSpc>
                <a:spcPct val="150000"/>
              </a:lnSpc>
            </a:pPr>
            <a:endParaRPr lang="en-US" sz="2200" dirty="0"/>
          </a:p>
        </p:txBody>
      </p:sp>
      <p:sp>
        <p:nvSpPr>
          <p:cNvPr id="6" name="TextBox 5">
            <a:extLst>
              <a:ext uri="{FF2B5EF4-FFF2-40B4-BE49-F238E27FC236}">
                <a16:creationId xmlns:a16="http://schemas.microsoft.com/office/drawing/2014/main" id="{9E896207-D42B-CA73-4B36-90B028A006F8}"/>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3909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DD7D-808E-4857-1EF8-10EEEFF75F26}"/>
              </a:ext>
            </a:extLst>
          </p:cNvPr>
          <p:cNvSpPr>
            <a:spLocks noGrp="1"/>
          </p:cNvSpPr>
          <p:nvPr>
            <p:ph type="title"/>
          </p:nvPr>
        </p:nvSpPr>
        <p:spPr>
          <a:xfrm>
            <a:off x="1004779" y="82491"/>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7" name="Slide Number Placeholder 4">
            <a:extLst>
              <a:ext uri="{FF2B5EF4-FFF2-40B4-BE49-F238E27FC236}">
                <a16:creationId xmlns:a16="http://schemas.microsoft.com/office/drawing/2014/main" id="{49594653-81F9-BEF7-7618-657640CD2CA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705E2448-253D-8FF2-1F36-A4760D1BAAFC}"/>
              </a:ext>
            </a:extLst>
          </p:cNvPr>
          <p:cNvSpPr txBox="1"/>
          <p:nvPr/>
        </p:nvSpPr>
        <p:spPr>
          <a:xfrm>
            <a:off x="1004779" y="1299451"/>
            <a:ext cx="288509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SCOPE</a:t>
            </a:r>
          </a:p>
        </p:txBody>
      </p:sp>
      <p:sp>
        <p:nvSpPr>
          <p:cNvPr id="5" name="TextBox 4">
            <a:extLst>
              <a:ext uri="{FF2B5EF4-FFF2-40B4-BE49-F238E27FC236}">
                <a16:creationId xmlns:a16="http://schemas.microsoft.com/office/drawing/2014/main" id="{8D28B1D6-551F-FB4E-27BA-5B3E3DFF4CB4}"/>
              </a:ext>
            </a:extLst>
          </p:cNvPr>
          <p:cNvSpPr txBox="1"/>
          <p:nvPr/>
        </p:nvSpPr>
        <p:spPr>
          <a:xfrm>
            <a:off x="876627" y="2102069"/>
            <a:ext cx="10438745" cy="3736023"/>
          </a:xfrm>
          <a:prstGeom prst="rect">
            <a:avLst/>
          </a:prstGeom>
          <a:noFill/>
        </p:spPr>
        <p:txBody>
          <a:bodyPr wrap="square" rtlCol="0">
            <a:spAutoFit/>
          </a:bodyPr>
          <a:lstStyle/>
          <a:p>
            <a:pPr algn="just">
              <a:lnSpc>
                <a:spcPct val="150000"/>
              </a:lnSpc>
              <a:buFont typeface="Wingdings" pitchFamily="2" charset="2"/>
              <a:buChar char="§"/>
            </a:pPr>
            <a:r>
              <a:rPr lang="en-US" sz="2000" dirty="0">
                <a:latin typeface="Palatino" pitchFamily="2" charset="77"/>
                <a:ea typeface="Palatino" pitchFamily="2" charset="77"/>
              </a:rPr>
              <a:t> Manufacturers can deploy this system in their production lines, ensuring that defective </a:t>
            </a:r>
          </a:p>
          <a:p>
            <a:pPr algn="just">
              <a:lnSpc>
                <a:spcPct val="150000"/>
              </a:lnSpc>
            </a:pPr>
            <a:r>
              <a:rPr lang="en-US" sz="2000" dirty="0">
                <a:latin typeface="Palatino" pitchFamily="2" charset="77"/>
                <a:ea typeface="Palatino" pitchFamily="2" charset="77"/>
              </a:rPr>
              <a:t>   PCBs are detected early in the manufacturing process.</a:t>
            </a:r>
          </a:p>
          <a:p>
            <a:pPr algn="just">
              <a:lnSpc>
                <a:spcPct val="150000"/>
              </a:lnSpc>
              <a:buFont typeface="Wingdings" pitchFamily="2" charset="2"/>
              <a:buChar char="§"/>
            </a:pPr>
            <a:r>
              <a:rPr lang="en-US" sz="2000" dirty="0">
                <a:latin typeface="Palatino" pitchFamily="2" charset="77"/>
                <a:ea typeface="Palatino" pitchFamily="2" charset="77"/>
              </a:rPr>
              <a:t> Automated defect detection reduces the need for manual inspection, which can be time-</a:t>
            </a:r>
          </a:p>
          <a:p>
            <a:pPr algn="just">
              <a:lnSpc>
                <a:spcPct val="150000"/>
              </a:lnSpc>
            </a:pPr>
            <a:r>
              <a:rPr lang="en-US" sz="2000" dirty="0">
                <a:latin typeface="Palatino" pitchFamily="2" charset="77"/>
                <a:ea typeface="Palatino" pitchFamily="2" charset="77"/>
              </a:rPr>
              <a:t>   consuming and costly.</a:t>
            </a:r>
          </a:p>
          <a:p>
            <a:pPr algn="just">
              <a:lnSpc>
                <a:spcPct val="150000"/>
              </a:lnSpc>
              <a:buFont typeface="Wingdings" pitchFamily="2" charset="2"/>
              <a:buChar char="§"/>
            </a:pPr>
            <a:r>
              <a:rPr lang="en-US" sz="2000" dirty="0">
                <a:latin typeface="Palatino" pitchFamily="2" charset="77"/>
                <a:ea typeface="Palatino" pitchFamily="2" charset="77"/>
              </a:rPr>
              <a:t> Early detection of defects leads to reduced wastage of materials and resources. </a:t>
            </a:r>
          </a:p>
          <a:p>
            <a:pPr algn="just">
              <a:lnSpc>
                <a:spcPct val="150000"/>
              </a:lnSpc>
              <a:buFont typeface="Wingdings" pitchFamily="2" charset="2"/>
              <a:buChar char="§"/>
            </a:pPr>
            <a:r>
              <a:rPr lang="en-US" sz="2000" dirty="0">
                <a:latin typeface="Palatino" pitchFamily="2" charset="77"/>
                <a:ea typeface="Palatino" pitchFamily="2" charset="77"/>
              </a:rPr>
              <a:t> By ensuring that only defect-free PCBs are used in electronic products, the overall </a:t>
            </a:r>
          </a:p>
          <a:p>
            <a:pPr algn="just">
              <a:lnSpc>
                <a:spcPct val="150000"/>
              </a:lnSpc>
            </a:pPr>
            <a:r>
              <a:rPr lang="en-US" sz="2000" dirty="0">
                <a:latin typeface="Palatino" pitchFamily="2" charset="77"/>
                <a:ea typeface="Palatino" pitchFamily="2" charset="77"/>
              </a:rPr>
              <a:t>   reliability of electronic devices can be improved.</a:t>
            </a:r>
          </a:p>
          <a:p>
            <a:pPr>
              <a:lnSpc>
                <a:spcPct val="150000"/>
              </a:lnSpc>
            </a:pPr>
            <a:endParaRPr lang="en-US" sz="2000" dirty="0"/>
          </a:p>
        </p:txBody>
      </p:sp>
      <p:sp>
        <p:nvSpPr>
          <p:cNvPr id="6" name="TextBox 5">
            <a:extLst>
              <a:ext uri="{FF2B5EF4-FFF2-40B4-BE49-F238E27FC236}">
                <a16:creationId xmlns:a16="http://schemas.microsoft.com/office/drawing/2014/main" id="{E36060AB-E618-18C6-748B-7DC87AEF3E10}"/>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7062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1025799" y="-201289"/>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8" name="Slide Number Placeholder 4">
            <a:extLst>
              <a:ext uri="{FF2B5EF4-FFF2-40B4-BE49-F238E27FC236}">
                <a16:creationId xmlns:a16="http://schemas.microsoft.com/office/drawing/2014/main" id="{E1593D9E-126B-2F66-D958-765D8F435B4D}"/>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4456669"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LITERATURE SURVEY</a:t>
            </a:r>
          </a:p>
        </p:txBody>
      </p:sp>
      <p:graphicFrame>
        <p:nvGraphicFramePr>
          <p:cNvPr id="3" name="Table 4">
            <a:extLst>
              <a:ext uri="{FF2B5EF4-FFF2-40B4-BE49-F238E27FC236}">
                <a16:creationId xmlns:a16="http://schemas.microsoft.com/office/drawing/2014/main" id="{9B86F431-B694-3282-E5F4-355E9A9E8A70}"/>
              </a:ext>
            </a:extLst>
          </p:cNvPr>
          <p:cNvGraphicFramePr>
            <a:graphicFrameLocks noGrp="1"/>
          </p:cNvGraphicFramePr>
          <p:nvPr>
            <p:extLst>
              <p:ext uri="{D42A27DB-BD31-4B8C-83A1-F6EECF244321}">
                <p14:modId xmlns:p14="http://schemas.microsoft.com/office/powerpoint/2010/main" val="2241614671"/>
              </p:ext>
            </p:extLst>
          </p:nvPr>
        </p:nvGraphicFramePr>
        <p:xfrm>
          <a:off x="1118937" y="1518557"/>
          <a:ext cx="10299031" cy="4939312"/>
        </p:xfrm>
        <a:graphic>
          <a:graphicData uri="http://schemas.openxmlformats.org/drawingml/2006/table">
            <a:tbl>
              <a:tblPr firstRow="1" bandRow="1">
                <a:tableStyleId>{69CF1AB2-1976-4502-BF36-3FF5EA218861}</a:tableStyleId>
              </a:tblPr>
              <a:tblGrid>
                <a:gridCol w="793958">
                  <a:extLst>
                    <a:ext uri="{9D8B030D-6E8A-4147-A177-3AD203B41FA5}">
                      <a16:colId xmlns:a16="http://schemas.microsoft.com/office/drawing/2014/main" val="2059833094"/>
                    </a:ext>
                  </a:extLst>
                </a:gridCol>
                <a:gridCol w="1720642">
                  <a:extLst>
                    <a:ext uri="{9D8B030D-6E8A-4147-A177-3AD203B41FA5}">
                      <a16:colId xmlns:a16="http://schemas.microsoft.com/office/drawing/2014/main" val="2137662010"/>
                    </a:ext>
                  </a:extLst>
                </a:gridCol>
                <a:gridCol w="2301060">
                  <a:extLst>
                    <a:ext uri="{9D8B030D-6E8A-4147-A177-3AD203B41FA5}">
                      <a16:colId xmlns:a16="http://schemas.microsoft.com/office/drawing/2014/main" val="2533296322"/>
                    </a:ext>
                  </a:extLst>
                </a:gridCol>
                <a:gridCol w="3044194">
                  <a:extLst>
                    <a:ext uri="{9D8B030D-6E8A-4147-A177-3AD203B41FA5}">
                      <a16:colId xmlns:a16="http://schemas.microsoft.com/office/drawing/2014/main" val="2472571944"/>
                    </a:ext>
                  </a:extLst>
                </a:gridCol>
                <a:gridCol w="2439177">
                  <a:extLst>
                    <a:ext uri="{9D8B030D-6E8A-4147-A177-3AD203B41FA5}">
                      <a16:colId xmlns:a16="http://schemas.microsoft.com/office/drawing/2014/main" val="20004"/>
                    </a:ext>
                  </a:extLst>
                </a:gridCol>
              </a:tblGrid>
              <a:tr h="824771">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Sl. No</a:t>
                      </a:r>
                      <a:endParaRPr lang="en-IN" sz="1400" b="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Title&amp;</a:t>
                      </a:r>
                    </a:p>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Published</a:t>
                      </a:r>
                      <a:r>
                        <a:rPr lang="en-IN" sz="1400" b="1" kern="1200" baseline="0" dirty="0">
                          <a:solidFill>
                            <a:schemeClr val="dk1"/>
                          </a:solidFill>
                          <a:effectLst/>
                          <a:latin typeface="Times New Roman" panose="02020603050405020304" pitchFamily="18" charset="0"/>
                          <a:ea typeface="+mn-ea"/>
                          <a:cs typeface="Times New Roman" panose="02020603050405020304" pitchFamily="18" charset="0"/>
                        </a:rPr>
                        <a:t> year</a:t>
                      </a:r>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Authors </a:t>
                      </a:r>
                    </a:p>
                  </a:txBody>
                  <a:tcPr>
                    <a:solidFill>
                      <a:schemeClr val="bg2">
                        <a:lumMod val="50000"/>
                      </a:schemeClr>
                    </a:solidFill>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Remarks</a:t>
                      </a:r>
                    </a:p>
                    <a:p>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extLst>
                  <a:ext uri="{0D108BD9-81ED-4DB2-BD59-A6C34878D82A}">
                    <a16:rowId xmlns:a16="http://schemas.microsoft.com/office/drawing/2014/main" val="3220703264"/>
                  </a:ext>
                </a:extLst>
              </a:tr>
              <a:tr h="2316221">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Automated Defect Detection in PCBs: A Review</a:t>
                      </a:r>
                    </a:p>
                    <a:p>
                      <a:pPr algn="just"/>
                      <a:endParaRPr lang="en-IN" sz="1400" b="0" kern="1200" dirty="0">
                        <a:solidFill>
                          <a:schemeClr val="dk1"/>
                        </a:solidFill>
                        <a:effectLst/>
                        <a:latin typeface="Palatino" pitchFamily="2" charset="77"/>
                        <a:ea typeface="Palatino" pitchFamily="2" charset="77"/>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Palatino" pitchFamily="2" charset="77"/>
                          <a:ea typeface="Palatino" pitchFamily="2" charset="77"/>
                          <a:cs typeface="Times New Roman" panose="02020603050405020304" pitchFamily="18" charset="0"/>
                        </a:rPr>
                        <a:t>Published</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in</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year 2020</a:t>
                      </a:r>
                    </a:p>
                    <a:p>
                      <a:pPr algn="just"/>
                      <a:endParaRPr lang="en-IN" sz="1400" b="0" dirty="0">
                        <a:solidFill>
                          <a:schemeClr val="tx1"/>
                        </a:solidFill>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l"/>
                      <a:r>
                        <a:rPr lang="en-IN" sz="1400" b="0" kern="1200" dirty="0">
                          <a:solidFill>
                            <a:schemeClr val="dk1"/>
                          </a:solidFill>
                          <a:effectLst/>
                          <a:latin typeface="Palatino" pitchFamily="2" charset="77"/>
                          <a:ea typeface="Palatino" pitchFamily="2" charset="77"/>
                          <a:cs typeface="+mn-cs"/>
                        </a:rPr>
                        <a:t>Smith, John; Johnson, Emily</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Palatino" pitchFamily="2" charset="77"/>
                          <a:ea typeface="Palatino" pitchFamily="2" charset="77"/>
                          <a:cs typeface="+mn-cs"/>
                        </a:rPr>
                        <a:t>This review paper provides an overview of various methodologies and techniques for PCB defect detection, including machine learning, image processing, and computer vision approaches. It summarizes the state-of-the-art methods and their advantages and disadvantages .</a:t>
                      </a:r>
                    </a:p>
                    <a:p>
                      <a:pPr algn="just"/>
                      <a:endParaRPr lang="en-IN" sz="1400" dirty="0">
                        <a:latin typeface="Times New Roman" pitchFamily="18" charset="0"/>
                        <a:cs typeface="Times New Roman" pitchFamily="18" charset="0"/>
                      </a:endParaRPr>
                    </a:p>
                  </a:txBody>
                  <a:tcPr>
                    <a:solidFill>
                      <a:schemeClr val="bg2">
                        <a:lumMod val="60000"/>
                        <a:lumOff val="40000"/>
                      </a:schemeClr>
                    </a:solidFill>
                  </a:tcPr>
                </a:tc>
                <a:tc>
                  <a:txBody>
                    <a:bodyPr/>
                    <a:lstStyle/>
                    <a:p>
                      <a:pPr algn="just"/>
                      <a:r>
                        <a:rPr lang="en-IN" sz="1400" dirty="0">
                          <a:latin typeface="Palatino" pitchFamily="2" charset="77"/>
                          <a:ea typeface="Palatino" pitchFamily="2" charset="77"/>
                          <a:cs typeface="Times New Roman" pitchFamily="18" charset="0"/>
                        </a:rPr>
                        <a:t>The work has been extended to include identification of defects in printed circuit boards.</a:t>
                      </a:r>
                    </a:p>
                  </a:txBody>
                  <a:tcPr>
                    <a:solidFill>
                      <a:schemeClr val="bg2">
                        <a:lumMod val="60000"/>
                        <a:lumOff val="40000"/>
                      </a:schemeClr>
                    </a:solidFill>
                  </a:tcPr>
                </a:tc>
                <a:extLst>
                  <a:ext uri="{0D108BD9-81ED-4DB2-BD59-A6C34878D82A}">
                    <a16:rowId xmlns:a16="http://schemas.microsoft.com/office/drawing/2014/main" val="3689306005"/>
                  </a:ext>
                </a:extLst>
              </a:tr>
              <a:tr h="1684102">
                <a:tc>
                  <a:txBody>
                    <a:bodyPr/>
                    <a:lstStyle/>
                    <a:p>
                      <a:pPr algn="ctr"/>
                      <a:r>
                        <a:rPr lang="en-IN" sz="1400" dirty="0">
                          <a:latin typeface="Times New Roman" panose="02020603050405020304" pitchFamily="18" charset="0"/>
                          <a:cs typeface="Times New Roman" panose="02020603050405020304" pitchFamily="18" charset="0"/>
                        </a:rPr>
                        <a:t>2</a:t>
                      </a: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IN" sz="1400" b="0" kern="1200" dirty="0">
                          <a:solidFill>
                            <a:schemeClr val="dk1"/>
                          </a:solidFill>
                          <a:effectLst/>
                          <a:latin typeface="Palatino" pitchFamily="2" charset="77"/>
                          <a:ea typeface="Palatino" pitchFamily="2" charset="77"/>
                          <a:cs typeface="+mn-cs"/>
                        </a:rPr>
                        <a:t>Real-Time Defect Detection in PCB Manufacturing Using Computer Vision</a:t>
                      </a:r>
                      <a:r>
                        <a:rPr lang="en-US" sz="1400" b="0" dirty="0">
                          <a:effectLst/>
                          <a:latin typeface="Palatino" pitchFamily="2" charset="77"/>
                          <a:ea typeface="Palatino" pitchFamily="2" charset="77"/>
                        </a:rPr>
                        <a:t> </a:t>
                      </a:r>
                      <a:endParaRPr lang="en-US" sz="1400" b="0" dirty="0">
                        <a:latin typeface="Palatino" pitchFamily="2" charset="77"/>
                        <a:ea typeface="Palatino" pitchFamily="2" charset="77"/>
                        <a:cs typeface="Times New Roman" panose="02020603050405020304" pitchFamily="18" charset="0"/>
                      </a:endParaRPr>
                    </a:p>
                    <a:p>
                      <a:pPr marL="0" marR="0" algn="just">
                        <a:lnSpc>
                          <a:spcPct val="100000"/>
                        </a:lnSpc>
                        <a:spcBef>
                          <a:spcPts val="600"/>
                        </a:spcBef>
                        <a:spcAft>
                          <a:spcPts val="600"/>
                        </a:spcAft>
                      </a:pPr>
                      <a:r>
                        <a:rPr lang="en-US" sz="1400" b="0" dirty="0">
                          <a:latin typeface="Palatino" pitchFamily="2" charset="77"/>
                          <a:ea typeface="Palatino" pitchFamily="2" charset="77"/>
                          <a:cs typeface="Times New Roman" panose="02020603050405020304" pitchFamily="18" charset="0"/>
                        </a:rPr>
                        <a:t>Published</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in</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year 2019.</a:t>
                      </a:r>
                    </a:p>
                  </a:txBody>
                  <a:tcPr marL="68580" marR="68580" marT="0" marB="0">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mn-cs"/>
                        </a:rPr>
                        <a:t>Wang, Wei; Li, Ming; Zhang, Hong</a:t>
                      </a:r>
                      <a:r>
                        <a:rPr lang="en-US" sz="1400" dirty="0">
                          <a:effectLst/>
                          <a:latin typeface="Palatino" pitchFamily="2" charset="77"/>
                          <a:ea typeface="Palatino" pitchFamily="2" charset="77"/>
                        </a:rPr>
                        <a:t> </a:t>
                      </a:r>
                      <a:endParaRPr lang="en-IN" sz="140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mn-cs"/>
                        </a:rPr>
                        <a:t>This study proposes a real-time defect detection system using computer vision techniques. It employs image processing algorithms and a neural network-based classifier to identify defects such as cracks and soldering issues in PCBs.</a:t>
                      </a:r>
                      <a:r>
                        <a:rPr lang="en-US" sz="1400" dirty="0">
                          <a:effectLst/>
                          <a:latin typeface="Palatino" pitchFamily="2" charset="77"/>
                          <a:ea typeface="Palatino" pitchFamily="2" charset="77"/>
                        </a:rPr>
                        <a:t> </a:t>
                      </a:r>
                      <a:endParaRPr lang="en-IN" sz="140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US" sz="1400" dirty="0">
                          <a:latin typeface="Palatino" pitchFamily="2" charset="77"/>
                          <a:ea typeface="Palatino" pitchFamily="2" charset="77"/>
                          <a:cs typeface="Times New Roman" pitchFamily="18" charset="0"/>
                        </a:rPr>
                        <a:t>The test results provides defects such as cracks and soldering issues to be detected using image processing algorithms.</a:t>
                      </a:r>
                    </a:p>
                  </a:txBody>
                  <a:tcPr marL="68580" marR="68580" marT="0" marB="0">
                    <a:solidFill>
                      <a:schemeClr val="bg2">
                        <a:lumMod val="60000"/>
                        <a:lumOff val="40000"/>
                      </a:schemeClr>
                    </a:solidFill>
                  </a:tcPr>
                </a:tc>
                <a:extLst>
                  <a:ext uri="{0D108BD9-81ED-4DB2-BD59-A6C34878D82A}">
                    <a16:rowId xmlns:a16="http://schemas.microsoft.com/office/drawing/2014/main" val="2109219624"/>
                  </a:ext>
                </a:extLst>
              </a:tr>
            </a:tbl>
          </a:graphicData>
        </a:graphic>
      </p:graphicFrame>
      <p:sp>
        <p:nvSpPr>
          <p:cNvPr id="6" name="TextBox 5">
            <a:extLst>
              <a:ext uri="{FF2B5EF4-FFF2-40B4-BE49-F238E27FC236}">
                <a16:creationId xmlns:a16="http://schemas.microsoft.com/office/drawing/2014/main" id="{BE173B74-50C8-A51C-CC33-4CA62DAAA61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41446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TotalTime>
  <Words>7350</Words>
  <Application>Microsoft Macintosh PowerPoint</Application>
  <PresentationFormat>Widescreen</PresentationFormat>
  <Paragraphs>1826</Paragraphs>
  <Slides>63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Calibri Light</vt:lpstr>
      <vt:lpstr>Cambria</vt:lpstr>
      <vt:lpstr>Palatino</vt:lpstr>
      <vt:lpstr>Palatino Linotype</vt:lpstr>
      <vt:lpstr>Times New Roman</vt:lpstr>
      <vt:lpstr>Verdana</vt:lpstr>
      <vt:lpstr>Wingdings</vt:lpstr>
      <vt:lpstr>Office Theme</vt:lpstr>
      <vt:lpstr>PowerPoint Presentation</vt:lpstr>
      <vt:lpstr>ABSTRACT</vt:lpstr>
      <vt:lpstr>contents</vt:lpstr>
      <vt:lpstr>introduction</vt:lpstr>
      <vt:lpstr>introduction</vt:lpstr>
      <vt:lpstr>PowerPoint Presentation</vt:lpstr>
      <vt:lpstr>introduction</vt:lpstr>
      <vt:lpstr>introduction</vt:lpstr>
      <vt:lpstr>introduction</vt:lpstr>
      <vt:lpstr>introduction</vt:lpstr>
      <vt:lpstr>introduction</vt:lpstr>
      <vt:lpstr>SYSTEM REQUIREMENT SPECIFICATION</vt:lpstr>
      <vt:lpstr>SYSTEM REQUIREMENT SPECIFICATION</vt:lpstr>
      <vt:lpstr>SYSTEM REQUIREMENT SPECIFICATION</vt:lpstr>
      <vt:lpstr>PowerPoint Presentation</vt:lpstr>
      <vt:lpstr>HIGH LEVEL DESIGN</vt:lpstr>
      <vt:lpstr>PowerPoint Presentation</vt:lpstr>
      <vt:lpstr>IMAGE ACQUISITION</vt:lpstr>
      <vt:lpstr>BOARD WORK</vt:lpstr>
      <vt:lpstr>BOARD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69</cp:revision>
  <dcterms:modified xsi:type="dcterms:W3CDTF">2024-04-24T13:52:05Z</dcterms:modified>
</cp:coreProperties>
</file>